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4"/>
  </p:notesMasterIdLst>
  <p:sldIdLst>
    <p:sldId id="256" r:id="rId3"/>
    <p:sldId id="258" r:id="rId4"/>
    <p:sldId id="388" r:id="rId5"/>
    <p:sldId id="390" r:id="rId6"/>
    <p:sldId id="380" r:id="rId7"/>
    <p:sldId id="391" r:id="rId8"/>
    <p:sldId id="397" r:id="rId9"/>
    <p:sldId id="381" r:id="rId10"/>
    <p:sldId id="398" r:id="rId11"/>
    <p:sldId id="399" r:id="rId12"/>
    <p:sldId id="400" r:id="rId13"/>
    <p:sldId id="382" r:id="rId14"/>
    <p:sldId id="362" r:id="rId15"/>
    <p:sldId id="401" r:id="rId16"/>
    <p:sldId id="402" r:id="rId17"/>
    <p:sldId id="403" r:id="rId18"/>
    <p:sldId id="385" r:id="rId19"/>
    <p:sldId id="404" r:id="rId20"/>
    <p:sldId id="405" r:id="rId21"/>
    <p:sldId id="389" r:id="rId22"/>
    <p:sldId id="377" r:id="rId23"/>
  </p:sldIdLst>
  <p:sldSz cx="9144000" cy="6858000" type="screen4x3"/>
  <p:notesSz cx="7099300" cy="10234613"/>
  <p:defaultTextStyle>
    <a:defPPr>
      <a:defRPr lang="zh-CN"/>
    </a:defPPr>
    <a:lvl1pPr algn="l" rtl="0" eaLnBrk="0" fontAlgn="base" hangingPunct="0">
      <a:spcBef>
        <a:spcPct val="0"/>
      </a:spcBef>
      <a:spcAft>
        <a:spcPct val="0"/>
      </a:spcAft>
      <a:defRPr sz="1600"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sz="1600"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sz="1600"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sz="1600"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sz="1600" kern="1200">
        <a:solidFill>
          <a:schemeClr val="tx1"/>
        </a:solidFill>
        <a:latin typeface="Arial" pitchFamily="34" charset="0"/>
        <a:ea typeface="宋体" pitchFamily="2" charset="-122"/>
        <a:cs typeface="+mn-cs"/>
      </a:defRPr>
    </a:lvl5pPr>
    <a:lvl6pPr marL="2286000" algn="l" defTabSz="914400" rtl="0" eaLnBrk="1" latinLnBrk="0" hangingPunct="1">
      <a:defRPr sz="1600" kern="1200">
        <a:solidFill>
          <a:schemeClr val="tx1"/>
        </a:solidFill>
        <a:latin typeface="Arial" pitchFamily="34" charset="0"/>
        <a:ea typeface="宋体" pitchFamily="2" charset="-122"/>
        <a:cs typeface="+mn-cs"/>
      </a:defRPr>
    </a:lvl6pPr>
    <a:lvl7pPr marL="2743200" algn="l" defTabSz="914400" rtl="0" eaLnBrk="1" latinLnBrk="0" hangingPunct="1">
      <a:defRPr sz="1600" kern="1200">
        <a:solidFill>
          <a:schemeClr val="tx1"/>
        </a:solidFill>
        <a:latin typeface="Arial" pitchFamily="34" charset="0"/>
        <a:ea typeface="宋体" pitchFamily="2" charset="-122"/>
        <a:cs typeface="+mn-cs"/>
      </a:defRPr>
    </a:lvl7pPr>
    <a:lvl8pPr marL="3200400" algn="l" defTabSz="914400" rtl="0" eaLnBrk="1" latinLnBrk="0" hangingPunct="1">
      <a:defRPr sz="1600" kern="1200">
        <a:solidFill>
          <a:schemeClr val="tx1"/>
        </a:solidFill>
        <a:latin typeface="Arial" pitchFamily="34" charset="0"/>
        <a:ea typeface="宋体" pitchFamily="2" charset="-122"/>
        <a:cs typeface="+mn-cs"/>
      </a:defRPr>
    </a:lvl8pPr>
    <a:lvl9pPr marL="3657600" algn="l" defTabSz="914400" rtl="0" eaLnBrk="1" latinLnBrk="0" hangingPunct="1">
      <a:defRPr sz="16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F50"/>
    <a:srgbClr val="FF9999"/>
    <a:srgbClr val="FFCC00"/>
    <a:srgbClr val="FF3300"/>
    <a:srgbClr val="FAB0A4"/>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65" autoAdjust="0"/>
    <p:restoredTop sz="88501" autoAdjust="0"/>
  </p:normalViewPr>
  <p:slideViewPr>
    <p:cSldViewPr>
      <p:cViewPr varScale="1">
        <p:scale>
          <a:sx n="101" d="100"/>
          <a:sy n="101" d="100"/>
        </p:scale>
        <p:origin x="1512" y="114"/>
      </p:cViewPr>
      <p:guideLst>
        <p:guide orient="horz" pos="2160"/>
        <p:guide pos="2880"/>
      </p:guideLst>
    </p:cSldViewPr>
  </p:slideViewPr>
  <p:outlineViewPr>
    <p:cViewPr>
      <p:scale>
        <a:sx n="33" d="100"/>
        <a:sy n="33" d="100"/>
      </p:scale>
      <p:origin x="0" y="72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endParaRPr lang="en-US" altLang="zh-CN"/>
          </a:p>
        </p:txBody>
      </p:sp>
      <p:sp>
        <p:nvSpPr>
          <p:cNvPr id="1013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endParaRPr lang="en-US" altLang="zh-CN"/>
          </a:p>
        </p:txBody>
      </p:sp>
      <p:sp>
        <p:nvSpPr>
          <p:cNvPr id="317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13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013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endParaRPr lang="en-US" altLang="zh-CN"/>
          </a:p>
        </p:txBody>
      </p:sp>
      <p:sp>
        <p:nvSpPr>
          <p:cNvPr id="1013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B4AAF4D8-AEE7-4D23-ACA6-ED49BA816C7F}" type="slidenum">
              <a:rPr lang="en-US" altLang="zh-CN"/>
              <a:pPr/>
              <a:t>‹#›</a:t>
            </a:fld>
            <a:endParaRPr lang="en-US" altLang="zh-CN"/>
          </a:p>
        </p:txBody>
      </p:sp>
    </p:spTree>
    <p:extLst>
      <p:ext uri="{BB962C8B-B14F-4D97-AF65-F5344CB8AC3E}">
        <p14:creationId xmlns:p14="http://schemas.microsoft.com/office/powerpoint/2010/main" val="1057683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92188" y="768350"/>
            <a:ext cx="5114925" cy="3836988"/>
          </a:xfrm>
          <a:ln/>
        </p:spPr>
      </p:sp>
      <p:sp>
        <p:nvSpPr>
          <p:cNvPr id="32771" name="Notes Placeholder 2"/>
          <p:cNvSpPr>
            <a:spLocks noGrp="1"/>
          </p:cNvSpPr>
          <p:nvPr>
            <p:ph type="body" idx="1"/>
          </p:nvPr>
        </p:nvSpPr>
        <p:spPr>
          <a:noFill/>
        </p:spPr>
        <p:txBody>
          <a:bodyPr/>
          <a:lstStyle/>
          <a:p>
            <a:endParaRPr lang="en-US" altLang="en-US" dirty="0">
              <a:latin typeface="Arial" pitchFamily="34" charset="0"/>
            </a:endParaRPr>
          </a:p>
        </p:txBody>
      </p:sp>
      <p:sp>
        <p:nvSpPr>
          <p:cNvPr id="32772" name="Slide Number Placeholder 3"/>
          <p:cNvSpPr>
            <a:spLocks noGrp="1"/>
          </p:cNvSpPr>
          <p:nvPr>
            <p:ph type="sldNum" sz="quarter" idx="5"/>
          </p:nvPr>
        </p:nvSpPr>
        <p:spPr>
          <a:noFill/>
        </p:spPr>
        <p:txBody>
          <a:bodyPr/>
          <a:lstStyle>
            <a:lvl1pPr defTabSz="990600">
              <a:defRPr sz="1600">
                <a:solidFill>
                  <a:schemeClr val="tx1"/>
                </a:solidFill>
                <a:latin typeface="Arial" pitchFamily="34" charset="0"/>
                <a:ea typeface="宋体" pitchFamily="2" charset="-122"/>
              </a:defRPr>
            </a:lvl1pPr>
            <a:lvl2pPr marL="742950" indent="-285750" defTabSz="990600">
              <a:defRPr sz="1600">
                <a:solidFill>
                  <a:schemeClr val="tx1"/>
                </a:solidFill>
                <a:latin typeface="Arial" pitchFamily="34" charset="0"/>
                <a:ea typeface="宋体" pitchFamily="2" charset="-122"/>
              </a:defRPr>
            </a:lvl2pPr>
            <a:lvl3pPr marL="1143000" indent="-228600" defTabSz="990600">
              <a:defRPr sz="1600">
                <a:solidFill>
                  <a:schemeClr val="tx1"/>
                </a:solidFill>
                <a:latin typeface="Arial" pitchFamily="34" charset="0"/>
                <a:ea typeface="宋体" pitchFamily="2" charset="-122"/>
              </a:defRPr>
            </a:lvl3pPr>
            <a:lvl4pPr marL="1600200" indent="-228600" defTabSz="990600">
              <a:defRPr sz="1600">
                <a:solidFill>
                  <a:schemeClr val="tx1"/>
                </a:solidFill>
                <a:latin typeface="Arial" pitchFamily="34" charset="0"/>
                <a:ea typeface="宋体" pitchFamily="2" charset="-122"/>
              </a:defRPr>
            </a:lvl4pPr>
            <a:lvl5pPr marL="2057400" indent="-228600" defTabSz="990600">
              <a:defRPr sz="1600">
                <a:solidFill>
                  <a:schemeClr val="tx1"/>
                </a:solidFill>
                <a:latin typeface="Arial" pitchFamily="34" charset="0"/>
                <a:ea typeface="宋体" pitchFamily="2" charset="-122"/>
              </a:defRPr>
            </a:lvl5pPr>
            <a:lvl6pPr marL="2514600" indent="-228600" defTabSz="990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defTabSz="990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defTabSz="990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defTabSz="990600" eaLnBrk="0" fontAlgn="base" hangingPunct="0">
              <a:spcBef>
                <a:spcPct val="0"/>
              </a:spcBef>
              <a:spcAft>
                <a:spcPct val="0"/>
              </a:spcAft>
              <a:defRPr sz="1600">
                <a:solidFill>
                  <a:schemeClr val="tx1"/>
                </a:solidFill>
                <a:latin typeface="Arial" pitchFamily="34" charset="0"/>
                <a:ea typeface="宋体" pitchFamily="2" charset="-122"/>
              </a:defRPr>
            </a:lvl9pPr>
          </a:lstStyle>
          <a:p>
            <a:fld id="{C9641369-B94C-4F3D-95BE-1B4FD96000BD}" type="slidenum">
              <a:rPr lang="en-US" altLang="zh-CN" sz="1300"/>
              <a:pPr/>
              <a:t>1</a:t>
            </a:fld>
            <a:endParaRPr lang="en-US" altLang="zh-CN" sz="1300"/>
          </a:p>
        </p:txBody>
      </p:sp>
    </p:spTree>
    <p:extLst>
      <p:ext uri="{BB962C8B-B14F-4D97-AF65-F5344CB8AC3E}">
        <p14:creationId xmlns:p14="http://schemas.microsoft.com/office/powerpoint/2010/main" val="41148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6" name="Rectangle 6"/>
          <p:cNvSpPr>
            <a:spLocks noGrp="1" noChangeArrowheads="1"/>
          </p:cNvSpPr>
          <p:nvPr>
            <p:ph type="sldNum" sz="quarter" idx="12"/>
          </p:nvPr>
        </p:nvSpPr>
        <p:spPr>
          <a:ln/>
        </p:spPr>
        <p:txBody>
          <a:bodyPr/>
          <a:lstStyle>
            <a:lvl1pPr>
              <a:defRPr/>
            </a:lvl1pPr>
          </a:lstStyle>
          <a:p>
            <a:fld id="{8AA0AA92-9B42-4780-A862-F785B8D3E581}" type="slidenum">
              <a:rPr lang="en-US" altLang="zh-CN"/>
              <a:pPr/>
              <a:t>‹#›</a:t>
            </a:fld>
            <a:endParaRPr lang="en-US" altLang="zh-CN"/>
          </a:p>
        </p:txBody>
      </p:sp>
    </p:spTree>
    <p:extLst>
      <p:ext uri="{BB962C8B-B14F-4D97-AF65-F5344CB8AC3E}">
        <p14:creationId xmlns:p14="http://schemas.microsoft.com/office/powerpoint/2010/main" val="309860145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6" name="Rectangle 6"/>
          <p:cNvSpPr>
            <a:spLocks noGrp="1" noChangeArrowheads="1"/>
          </p:cNvSpPr>
          <p:nvPr>
            <p:ph type="sldNum" sz="quarter" idx="12"/>
          </p:nvPr>
        </p:nvSpPr>
        <p:spPr>
          <a:ln/>
        </p:spPr>
        <p:txBody>
          <a:bodyPr/>
          <a:lstStyle>
            <a:lvl1pPr>
              <a:defRPr/>
            </a:lvl1pPr>
          </a:lstStyle>
          <a:p>
            <a:fld id="{37E592F2-0095-4ADD-9618-2B0A6E151FCC}" type="slidenum">
              <a:rPr lang="en-US" altLang="zh-CN"/>
              <a:pPr/>
              <a:t>‹#›</a:t>
            </a:fld>
            <a:endParaRPr lang="en-US" altLang="zh-CN"/>
          </a:p>
        </p:txBody>
      </p:sp>
    </p:spTree>
    <p:extLst>
      <p:ext uri="{BB962C8B-B14F-4D97-AF65-F5344CB8AC3E}">
        <p14:creationId xmlns:p14="http://schemas.microsoft.com/office/powerpoint/2010/main" val="360654283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143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143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6" name="Rectangle 6"/>
          <p:cNvSpPr>
            <a:spLocks noGrp="1" noChangeArrowheads="1"/>
          </p:cNvSpPr>
          <p:nvPr>
            <p:ph type="sldNum" sz="quarter" idx="12"/>
          </p:nvPr>
        </p:nvSpPr>
        <p:spPr>
          <a:ln/>
        </p:spPr>
        <p:txBody>
          <a:bodyPr/>
          <a:lstStyle>
            <a:lvl1pPr>
              <a:defRPr/>
            </a:lvl1pPr>
          </a:lstStyle>
          <a:p>
            <a:fld id="{7288C329-C167-47F1-BEAC-2FA722076BB8}" type="slidenum">
              <a:rPr lang="en-US" altLang="zh-CN"/>
              <a:pPr/>
              <a:t>‹#›</a:t>
            </a:fld>
            <a:endParaRPr lang="en-US" altLang="zh-CN"/>
          </a:p>
        </p:txBody>
      </p:sp>
    </p:spTree>
    <p:extLst>
      <p:ext uri="{BB962C8B-B14F-4D97-AF65-F5344CB8AC3E}">
        <p14:creationId xmlns:p14="http://schemas.microsoft.com/office/powerpoint/2010/main" val="134984321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A80AD97-CC13-4098-8B48-F77216C99F48}" type="slidenum">
              <a:rPr lang="en-US" altLang="zh-CN"/>
              <a:pPr/>
              <a:t>‹#›</a:t>
            </a:fld>
            <a:endParaRPr lang="en-US" altLang="zh-CN"/>
          </a:p>
        </p:txBody>
      </p:sp>
    </p:spTree>
    <p:extLst>
      <p:ext uri="{BB962C8B-B14F-4D97-AF65-F5344CB8AC3E}">
        <p14:creationId xmlns:p14="http://schemas.microsoft.com/office/powerpoint/2010/main" val="69413042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B18C09F-FC11-41B5-8B15-C369EF02D7D1}" type="slidenum">
              <a:rPr lang="en-US" altLang="zh-CN"/>
              <a:pPr/>
              <a:t>‹#›</a:t>
            </a:fld>
            <a:endParaRPr lang="en-US" altLang="zh-CN"/>
          </a:p>
        </p:txBody>
      </p:sp>
    </p:spTree>
    <p:extLst>
      <p:ext uri="{BB962C8B-B14F-4D97-AF65-F5344CB8AC3E}">
        <p14:creationId xmlns:p14="http://schemas.microsoft.com/office/powerpoint/2010/main" val="209794873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11C7E34-53BE-47D7-8204-8E79EF3E38DE}" type="slidenum">
              <a:rPr lang="en-US" altLang="zh-CN"/>
              <a:pPr/>
              <a:t>‹#›</a:t>
            </a:fld>
            <a:endParaRPr lang="en-US" altLang="zh-CN"/>
          </a:p>
        </p:txBody>
      </p:sp>
    </p:spTree>
    <p:extLst>
      <p:ext uri="{BB962C8B-B14F-4D97-AF65-F5344CB8AC3E}">
        <p14:creationId xmlns:p14="http://schemas.microsoft.com/office/powerpoint/2010/main" val="18187592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5ABA386F-3606-44DE-9CB6-DF6BD155E903}" type="slidenum">
              <a:rPr lang="en-US" altLang="zh-CN"/>
              <a:pPr/>
              <a:t>‹#›</a:t>
            </a:fld>
            <a:endParaRPr lang="en-US" altLang="zh-CN"/>
          </a:p>
        </p:txBody>
      </p:sp>
    </p:spTree>
    <p:extLst>
      <p:ext uri="{BB962C8B-B14F-4D97-AF65-F5344CB8AC3E}">
        <p14:creationId xmlns:p14="http://schemas.microsoft.com/office/powerpoint/2010/main" val="388097584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2D633545-F996-4CD0-8045-B9355D1190AE}" type="slidenum">
              <a:rPr lang="en-US" altLang="zh-CN"/>
              <a:pPr/>
              <a:t>‹#›</a:t>
            </a:fld>
            <a:endParaRPr lang="en-US" altLang="zh-CN"/>
          </a:p>
        </p:txBody>
      </p:sp>
    </p:spTree>
    <p:extLst>
      <p:ext uri="{BB962C8B-B14F-4D97-AF65-F5344CB8AC3E}">
        <p14:creationId xmlns:p14="http://schemas.microsoft.com/office/powerpoint/2010/main" val="332632345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E9A331CA-4F85-43CE-AAFE-75C17DA59DE4}" type="slidenum">
              <a:rPr lang="en-US" altLang="zh-CN"/>
              <a:pPr/>
              <a:t>‹#›</a:t>
            </a:fld>
            <a:endParaRPr lang="en-US" altLang="zh-CN"/>
          </a:p>
        </p:txBody>
      </p:sp>
    </p:spTree>
    <p:extLst>
      <p:ext uri="{BB962C8B-B14F-4D97-AF65-F5344CB8AC3E}">
        <p14:creationId xmlns:p14="http://schemas.microsoft.com/office/powerpoint/2010/main" val="213215539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540907D7-1C55-4905-8481-6BAB475577BC}" type="slidenum">
              <a:rPr lang="en-US" altLang="zh-CN"/>
              <a:pPr/>
              <a:t>‹#›</a:t>
            </a:fld>
            <a:endParaRPr lang="en-US" altLang="zh-CN"/>
          </a:p>
        </p:txBody>
      </p:sp>
    </p:spTree>
    <p:extLst>
      <p:ext uri="{BB962C8B-B14F-4D97-AF65-F5344CB8AC3E}">
        <p14:creationId xmlns:p14="http://schemas.microsoft.com/office/powerpoint/2010/main" val="21403759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3C6A453-E306-4D9F-90B9-C2A9CDB1425B}" type="slidenum">
              <a:rPr lang="en-US" altLang="zh-CN"/>
              <a:pPr/>
              <a:t>‹#›</a:t>
            </a:fld>
            <a:endParaRPr lang="en-US" altLang="zh-CN"/>
          </a:p>
        </p:txBody>
      </p:sp>
    </p:spTree>
    <p:extLst>
      <p:ext uri="{BB962C8B-B14F-4D97-AF65-F5344CB8AC3E}">
        <p14:creationId xmlns:p14="http://schemas.microsoft.com/office/powerpoint/2010/main" val="17151658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6" name="Rectangle 6"/>
          <p:cNvSpPr>
            <a:spLocks noGrp="1" noChangeArrowheads="1"/>
          </p:cNvSpPr>
          <p:nvPr>
            <p:ph type="sldNum" sz="quarter" idx="12"/>
          </p:nvPr>
        </p:nvSpPr>
        <p:spPr>
          <a:ln/>
        </p:spPr>
        <p:txBody>
          <a:bodyPr/>
          <a:lstStyle>
            <a:lvl1pPr>
              <a:defRPr/>
            </a:lvl1pPr>
          </a:lstStyle>
          <a:p>
            <a:fld id="{2050F49C-602C-40E8-9DEA-0101FA6C2256}" type="slidenum">
              <a:rPr lang="en-US" altLang="zh-CN"/>
              <a:pPr/>
              <a:t>‹#›</a:t>
            </a:fld>
            <a:endParaRPr lang="en-US" altLang="zh-CN"/>
          </a:p>
        </p:txBody>
      </p:sp>
    </p:spTree>
    <p:extLst>
      <p:ext uri="{BB962C8B-B14F-4D97-AF65-F5344CB8AC3E}">
        <p14:creationId xmlns:p14="http://schemas.microsoft.com/office/powerpoint/2010/main" val="16847730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CD75C10-008D-4E8C-B51A-95BB244C7E95}" type="slidenum">
              <a:rPr lang="en-US" altLang="zh-CN"/>
              <a:pPr/>
              <a:t>‹#›</a:t>
            </a:fld>
            <a:endParaRPr lang="en-US" altLang="zh-CN"/>
          </a:p>
        </p:txBody>
      </p:sp>
    </p:spTree>
    <p:extLst>
      <p:ext uri="{BB962C8B-B14F-4D97-AF65-F5344CB8AC3E}">
        <p14:creationId xmlns:p14="http://schemas.microsoft.com/office/powerpoint/2010/main" val="11265920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C1D23D3-1CE7-4862-BC27-4FC6E1510BB5}" type="slidenum">
              <a:rPr lang="en-US" altLang="zh-CN"/>
              <a:pPr/>
              <a:t>‹#›</a:t>
            </a:fld>
            <a:endParaRPr lang="en-US" altLang="zh-CN"/>
          </a:p>
        </p:txBody>
      </p:sp>
    </p:spTree>
    <p:extLst>
      <p:ext uri="{BB962C8B-B14F-4D97-AF65-F5344CB8AC3E}">
        <p14:creationId xmlns:p14="http://schemas.microsoft.com/office/powerpoint/2010/main" val="197526496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16C54E5-7EC2-442E-A1E1-CAE64947CEAE}" type="slidenum">
              <a:rPr lang="en-US" altLang="zh-CN"/>
              <a:pPr/>
              <a:t>‹#›</a:t>
            </a:fld>
            <a:endParaRPr lang="en-US" altLang="zh-CN"/>
          </a:p>
        </p:txBody>
      </p:sp>
    </p:spTree>
    <p:extLst>
      <p:ext uri="{BB962C8B-B14F-4D97-AF65-F5344CB8AC3E}">
        <p14:creationId xmlns:p14="http://schemas.microsoft.com/office/powerpoint/2010/main" val="2250003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6" name="Rectangle 6"/>
          <p:cNvSpPr>
            <a:spLocks noGrp="1" noChangeArrowheads="1"/>
          </p:cNvSpPr>
          <p:nvPr>
            <p:ph type="sldNum" sz="quarter" idx="12"/>
          </p:nvPr>
        </p:nvSpPr>
        <p:spPr>
          <a:ln/>
        </p:spPr>
        <p:txBody>
          <a:bodyPr/>
          <a:lstStyle>
            <a:lvl1pPr>
              <a:defRPr/>
            </a:lvl1pPr>
          </a:lstStyle>
          <a:p>
            <a:fld id="{DDF5CDC7-B04E-49D4-A616-A02A9458E770}" type="slidenum">
              <a:rPr lang="en-US" altLang="zh-CN"/>
              <a:pPr/>
              <a:t>‹#›</a:t>
            </a:fld>
            <a:endParaRPr lang="en-US" altLang="zh-CN"/>
          </a:p>
        </p:txBody>
      </p:sp>
    </p:spTree>
    <p:extLst>
      <p:ext uri="{BB962C8B-B14F-4D97-AF65-F5344CB8AC3E}">
        <p14:creationId xmlns:p14="http://schemas.microsoft.com/office/powerpoint/2010/main" val="123463598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28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2838"/>
            <a:ext cx="40386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7" name="Rectangle 6"/>
          <p:cNvSpPr>
            <a:spLocks noGrp="1" noChangeArrowheads="1"/>
          </p:cNvSpPr>
          <p:nvPr>
            <p:ph type="sldNum" sz="quarter" idx="12"/>
          </p:nvPr>
        </p:nvSpPr>
        <p:spPr>
          <a:ln/>
        </p:spPr>
        <p:txBody>
          <a:bodyPr/>
          <a:lstStyle>
            <a:lvl1pPr>
              <a:defRPr/>
            </a:lvl1pPr>
          </a:lstStyle>
          <a:p>
            <a:fld id="{C730F8A5-1F49-458C-BEC3-916FA564D223}" type="slidenum">
              <a:rPr lang="en-US" altLang="zh-CN"/>
              <a:pPr/>
              <a:t>‹#›</a:t>
            </a:fld>
            <a:endParaRPr lang="en-US" altLang="zh-CN"/>
          </a:p>
        </p:txBody>
      </p:sp>
    </p:spTree>
    <p:extLst>
      <p:ext uri="{BB962C8B-B14F-4D97-AF65-F5344CB8AC3E}">
        <p14:creationId xmlns:p14="http://schemas.microsoft.com/office/powerpoint/2010/main" val="293635854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9" name="Rectangle 6"/>
          <p:cNvSpPr>
            <a:spLocks noGrp="1" noChangeArrowheads="1"/>
          </p:cNvSpPr>
          <p:nvPr>
            <p:ph type="sldNum" sz="quarter" idx="12"/>
          </p:nvPr>
        </p:nvSpPr>
        <p:spPr>
          <a:ln/>
        </p:spPr>
        <p:txBody>
          <a:bodyPr/>
          <a:lstStyle>
            <a:lvl1pPr>
              <a:defRPr/>
            </a:lvl1pPr>
          </a:lstStyle>
          <a:p>
            <a:fld id="{FC92E35E-DB56-4B58-A56B-C4A4B0C2409F}" type="slidenum">
              <a:rPr lang="en-US" altLang="zh-CN"/>
              <a:pPr/>
              <a:t>‹#›</a:t>
            </a:fld>
            <a:endParaRPr lang="en-US" altLang="zh-CN"/>
          </a:p>
        </p:txBody>
      </p:sp>
    </p:spTree>
    <p:extLst>
      <p:ext uri="{BB962C8B-B14F-4D97-AF65-F5344CB8AC3E}">
        <p14:creationId xmlns:p14="http://schemas.microsoft.com/office/powerpoint/2010/main" val="107632053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5" name="Rectangle 6"/>
          <p:cNvSpPr>
            <a:spLocks noGrp="1" noChangeArrowheads="1"/>
          </p:cNvSpPr>
          <p:nvPr>
            <p:ph type="sldNum" sz="quarter" idx="12"/>
          </p:nvPr>
        </p:nvSpPr>
        <p:spPr>
          <a:ln/>
        </p:spPr>
        <p:txBody>
          <a:bodyPr/>
          <a:lstStyle>
            <a:lvl1pPr>
              <a:defRPr/>
            </a:lvl1pPr>
          </a:lstStyle>
          <a:p>
            <a:fld id="{25928972-CAA6-4B2B-B2FB-EAC0AE70D204}" type="slidenum">
              <a:rPr lang="en-US" altLang="zh-CN"/>
              <a:pPr/>
              <a:t>‹#›</a:t>
            </a:fld>
            <a:endParaRPr lang="en-US" altLang="zh-CN"/>
          </a:p>
        </p:txBody>
      </p:sp>
    </p:spTree>
    <p:extLst>
      <p:ext uri="{BB962C8B-B14F-4D97-AF65-F5344CB8AC3E}">
        <p14:creationId xmlns:p14="http://schemas.microsoft.com/office/powerpoint/2010/main" val="209858523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4" name="Rectangle 6"/>
          <p:cNvSpPr>
            <a:spLocks noGrp="1" noChangeArrowheads="1"/>
          </p:cNvSpPr>
          <p:nvPr>
            <p:ph type="sldNum" sz="quarter" idx="12"/>
          </p:nvPr>
        </p:nvSpPr>
        <p:spPr>
          <a:ln/>
        </p:spPr>
        <p:txBody>
          <a:bodyPr/>
          <a:lstStyle>
            <a:lvl1pPr>
              <a:defRPr/>
            </a:lvl1pPr>
          </a:lstStyle>
          <a:p>
            <a:fld id="{89E8310A-466E-4808-8668-D6D141DEB888}" type="slidenum">
              <a:rPr lang="en-US" altLang="zh-CN"/>
              <a:pPr/>
              <a:t>‹#›</a:t>
            </a:fld>
            <a:endParaRPr lang="en-US" altLang="zh-CN"/>
          </a:p>
        </p:txBody>
      </p:sp>
    </p:spTree>
    <p:extLst>
      <p:ext uri="{BB962C8B-B14F-4D97-AF65-F5344CB8AC3E}">
        <p14:creationId xmlns:p14="http://schemas.microsoft.com/office/powerpoint/2010/main" val="246950060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7" name="Rectangle 6"/>
          <p:cNvSpPr>
            <a:spLocks noGrp="1" noChangeArrowheads="1"/>
          </p:cNvSpPr>
          <p:nvPr>
            <p:ph type="sldNum" sz="quarter" idx="12"/>
          </p:nvPr>
        </p:nvSpPr>
        <p:spPr>
          <a:ln/>
        </p:spPr>
        <p:txBody>
          <a:bodyPr/>
          <a:lstStyle>
            <a:lvl1pPr>
              <a:defRPr/>
            </a:lvl1pPr>
          </a:lstStyle>
          <a:p>
            <a:fld id="{00E08A18-B667-4149-874C-28834C638BD6}" type="slidenum">
              <a:rPr lang="en-US" altLang="zh-CN"/>
              <a:pPr/>
              <a:t>‹#›</a:t>
            </a:fld>
            <a:endParaRPr lang="en-US" altLang="zh-CN"/>
          </a:p>
        </p:txBody>
      </p:sp>
    </p:spTree>
    <p:extLst>
      <p:ext uri="{BB962C8B-B14F-4D97-AF65-F5344CB8AC3E}">
        <p14:creationId xmlns:p14="http://schemas.microsoft.com/office/powerpoint/2010/main" val="402362093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Department of Computer Science</a:t>
            </a:r>
          </a:p>
          <a:p>
            <a:pPr>
              <a:defRPr/>
            </a:pPr>
            <a:r>
              <a:rPr lang="en-US" altLang="zh-CN"/>
              <a:t>San Diego State University</a:t>
            </a:r>
          </a:p>
        </p:txBody>
      </p:sp>
      <p:sp>
        <p:nvSpPr>
          <p:cNvPr id="7" name="Rectangle 6"/>
          <p:cNvSpPr>
            <a:spLocks noGrp="1" noChangeArrowheads="1"/>
          </p:cNvSpPr>
          <p:nvPr>
            <p:ph type="sldNum" sz="quarter" idx="12"/>
          </p:nvPr>
        </p:nvSpPr>
        <p:spPr>
          <a:ln/>
        </p:spPr>
        <p:txBody>
          <a:bodyPr/>
          <a:lstStyle>
            <a:lvl1pPr>
              <a:defRPr/>
            </a:lvl1pPr>
          </a:lstStyle>
          <a:p>
            <a:fld id="{4079F03D-4500-466C-B507-C62A936A2BB8}" type="slidenum">
              <a:rPr lang="en-US" altLang="zh-CN"/>
              <a:pPr/>
              <a:t>‹#›</a:t>
            </a:fld>
            <a:endParaRPr lang="en-US" altLang="zh-CN"/>
          </a:p>
        </p:txBody>
      </p:sp>
    </p:spTree>
    <p:extLst>
      <p:ext uri="{BB962C8B-B14F-4D97-AF65-F5344CB8AC3E}">
        <p14:creationId xmlns:p14="http://schemas.microsoft.com/office/powerpoint/2010/main" val="156540813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EFEFE"/>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12838"/>
            <a:ext cx="82296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784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p:cNvSpPr>
            <a:spLocks noGrp="1" noChangeArrowheads="1"/>
          </p:cNvSpPr>
          <p:nvPr>
            <p:ph type="ftr" sz="quarter" idx="3"/>
          </p:nvPr>
        </p:nvSpPr>
        <p:spPr bwMode="auto">
          <a:xfrm>
            <a:off x="76200" y="6019800"/>
            <a:ext cx="6477000" cy="609600"/>
          </a:xfrm>
          <a:prstGeom prst="rect">
            <a:avLst/>
          </a:prstGeom>
          <a:gradFill rotWithShape="1">
            <a:gsLst>
              <a:gs pos="0">
                <a:srgbClr val="FF33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b="1">
                <a:latin typeface="Arial" charset="0"/>
              </a:defRPr>
            </a:lvl1pPr>
          </a:lstStyle>
          <a:p>
            <a:pPr>
              <a:defRPr/>
            </a:pPr>
            <a:r>
              <a:rPr lang="en-US" altLang="zh-CN"/>
              <a:t>Department of Computer Science</a:t>
            </a:r>
          </a:p>
          <a:p>
            <a:pPr>
              <a:defRPr/>
            </a:pPr>
            <a:r>
              <a:rPr lang="en-US" altLang="zh-CN"/>
              <a:t>San Diego State University</a:t>
            </a:r>
          </a:p>
        </p:txBody>
      </p:sp>
      <p:sp>
        <p:nvSpPr>
          <p:cNvPr id="1030" name="Rectangle 6"/>
          <p:cNvSpPr>
            <a:spLocks noGrp="1" noChangeArrowheads="1"/>
          </p:cNvSpPr>
          <p:nvPr>
            <p:ph type="sldNum" sz="quarter" idx="4"/>
          </p:nvPr>
        </p:nvSpPr>
        <p:spPr bwMode="auto">
          <a:xfrm>
            <a:off x="6553200" y="63246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5DE05BA-55B2-423F-984B-18F2DED5ACFC}" type="slidenum">
              <a:rPr lang="en-US" altLang="zh-CN"/>
              <a:pPr/>
              <a:t>‹#›</a:t>
            </a:fld>
            <a:endParaRPr lang="en-US" altLang="zh-CN"/>
          </a:p>
        </p:txBody>
      </p:sp>
      <p:sp>
        <p:nvSpPr>
          <p:cNvPr id="2" name="Rectangle 40"/>
          <p:cNvSpPr>
            <a:spLocks noGrp="1" noChangeArrowheads="1"/>
          </p:cNvSpPr>
          <p:nvPr>
            <p:ph type="title"/>
          </p:nvPr>
        </p:nvSpPr>
        <p:spPr bwMode="auto">
          <a:xfrm>
            <a:off x="457200" y="190500"/>
            <a:ext cx="8229600" cy="762000"/>
          </a:xfrm>
          <a:prstGeom prst="rect">
            <a:avLst/>
          </a:prstGeom>
          <a:gradFill rotWithShape="1">
            <a:gsLst>
              <a:gs pos="0">
                <a:srgbClr val="FF3300">
                  <a:alpha val="79999"/>
                </a:srgb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zh-CN"/>
              <a:t>Click to edit Master title style</a:t>
            </a:r>
          </a:p>
        </p:txBody>
      </p:sp>
      <p:sp>
        <p:nvSpPr>
          <p:cNvPr id="1031" name="Text Box 14"/>
          <p:cNvSpPr txBox="1">
            <a:spLocks noChangeArrowheads="1"/>
          </p:cNvSpPr>
          <p:nvPr userDrawn="1"/>
        </p:nvSpPr>
        <p:spPr bwMode="auto">
          <a:xfrm>
            <a:off x="76200" y="152400"/>
            <a:ext cx="336550" cy="5867400"/>
          </a:xfrm>
          <a:prstGeom prst="rect">
            <a:avLst/>
          </a:prstGeom>
          <a:gradFill rotWithShape="1">
            <a:gsLst>
              <a:gs pos="0">
                <a:schemeClr val="bg1"/>
              </a:gs>
              <a:gs pos="100000">
                <a:srgbClr val="FF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600">
                <a:solidFill>
                  <a:schemeClr val="tx1"/>
                </a:solidFill>
                <a:latin typeface="Arial" pitchFamily="34" charset="0"/>
                <a:ea typeface="宋体" pitchFamily="2" charset="-122"/>
              </a:defRPr>
            </a:lvl1pPr>
            <a:lvl2pPr marL="742950" indent="-285750">
              <a:defRPr sz="1600">
                <a:solidFill>
                  <a:schemeClr val="tx1"/>
                </a:solidFill>
                <a:latin typeface="Arial" pitchFamily="34" charset="0"/>
                <a:ea typeface="宋体" pitchFamily="2" charset="-122"/>
              </a:defRPr>
            </a:lvl2pPr>
            <a:lvl3pPr marL="1143000" indent="-228600">
              <a:defRPr sz="1600">
                <a:solidFill>
                  <a:schemeClr val="tx1"/>
                </a:solidFill>
                <a:latin typeface="Arial" pitchFamily="34" charset="0"/>
                <a:ea typeface="宋体" pitchFamily="2" charset="-122"/>
              </a:defRPr>
            </a:lvl3pPr>
            <a:lvl4pPr marL="1600200" indent="-228600">
              <a:defRPr sz="1600">
                <a:solidFill>
                  <a:schemeClr val="tx1"/>
                </a:solidFill>
                <a:latin typeface="Arial" pitchFamily="34" charset="0"/>
                <a:ea typeface="宋体" pitchFamily="2" charset="-122"/>
              </a:defRPr>
            </a:lvl4pPr>
            <a:lvl5pPr marL="2057400" indent="-22860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spcBef>
                <a:spcPct val="50000"/>
              </a:spcBef>
            </a:pPr>
            <a:endParaRPr lang="en-US" altLang="en-US" sz="1000" b="1"/>
          </a:p>
        </p:txBody>
      </p:sp>
      <p:sp>
        <p:nvSpPr>
          <p:cNvPr id="1032" name="AutoShape 16" descr="9k="/>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ea typeface="宋体" pitchFamily="2" charset="-122"/>
              </a:defRPr>
            </a:lvl1pPr>
            <a:lvl2pPr marL="742950" indent="-285750">
              <a:defRPr sz="1600">
                <a:solidFill>
                  <a:schemeClr val="tx1"/>
                </a:solidFill>
                <a:latin typeface="Arial" pitchFamily="34" charset="0"/>
                <a:ea typeface="宋体" pitchFamily="2" charset="-122"/>
              </a:defRPr>
            </a:lvl2pPr>
            <a:lvl3pPr marL="1143000" indent="-228600">
              <a:defRPr sz="1600">
                <a:solidFill>
                  <a:schemeClr val="tx1"/>
                </a:solidFill>
                <a:latin typeface="Arial" pitchFamily="34" charset="0"/>
                <a:ea typeface="宋体" pitchFamily="2" charset="-122"/>
              </a:defRPr>
            </a:lvl3pPr>
            <a:lvl4pPr marL="1600200" indent="-228600">
              <a:defRPr sz="1600">
                <a:solidFill>
                  <a:schemeClr val="tx1"/>
                </a:solidFill>
                <a:latin typeface="Arial" pitchFamily="34" charset="0"/>
                <a:ea typeface="宋体" pitchFamily="2" charset="-122"/>
              </a:defRPr>
            </a:lvl4pPr>
            <a:lvl5pPr marL="2057400" indent="-22860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endParaRPr lang="en-US" altLang="en-US"/>
          </a:p>
        </p:txBody>
      </p:sp>
      <p:sp>
        <p:nvSpPr>
          <p:cNvPr id="1033" name="AutoShape 18" descr="9k="/>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ea typeface="宋体" pitchFamily="2" charset="-122"/>
              </a:defRPr>
            </a:lvl1pPr>
            <a:lvl2pPr marL="742950" indent="-285750">
              <a:defRPr sz="1600">
                <a:solidFill>
                  <a:schemeClr val="tx1"/>
                </a:solidFill>
                <a:latin typeface="Arial" pitchFamily="34" charset="0"/>
                <a:ea typeface="宋体" pitchFamily="2" charset="-122"/>
              </a:defRPr>
            </a:lvl2pPr>
            <a:lvl3pPr marL="1143000" indent="-228600">
              <a:defRPr sz="1600">
                <a:solidFill>
                  <a:schemeClr val="tx1"/>
                </a:solidFill>
                <a:latin typeface="Arial" pitchFamily="34" charset="0"/>
                <a:ea typeface="宋体" pitchFamily="2" charset="-122"/>
              </a:defRPr>
            </a:lvl3pPr>
            <a:lvl4pPr marL="1600200" indent="-228600">
              <a:defRPr sz="1600">
                <a:solidFill>
                  <a:schemeClr val="tx1"/>
                </a:solidFill>
                <a:latin typeface="Arial" pitchFamily="34" charset="0"/>
                <a:ea typeface="宋体" pitchFamily="2" charset="-122"/>
              </a:defRPr>
            </a:lvl4pPr>
            <a:lvl5pPr marL="2057400" indent="-22860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endParaRPr lang="en-US" altLang="en-US"/>
          </a:p>
        </p:txBody>
      </p:sp>
      <p:pic>
        <p:nvPicPr>
          <p:cNvPr id="1034" name="irc_mi" descr="SDSU_3Color-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2400" y="5726113"/>
            <a:ext cx="1371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EFEFE"/>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zh-CN"/>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4A09B4D-3680-4D32-8DE7-32E7C7E3587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09.png"/><Relationship Id="rId5" Type="http://schemas.openxmlformats.org/officeDocument/2006/relationships/image" Target="../media/image29.png"/><Relationship Id="rId10" Type="http://schemas.openxmlformats.org/officeDocument/2006/relationships/image" Target="../media/image108.png"/><Relationship Id="rId4" Type="http://schemas.openxmlformats.org/officeDocument/2006/relationships/image" Target="../media/image28.png"/><Relationship Id="rId9" Type="http://schemas.openxmlformats.org/officeDocument/2006/relationships/image" Target="../media/image107.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600" dirty="0"/>
              <a:t>Department of Computer Science</a:t>
            </a:r>
          </a:p>
          <a:p>
            <a:pPr>
              <a:spcBef>
                <a:spcPct val="0"/>
              </a:spcBef>
              <a:buFontTx/>
              <a:buNone/>
            </a:pPr>
            <a:r>
              <a:rPr lang="en-US" altLang="zh-CN" sz="1600" dirty="0"/>
              <a:t>San Diego State University</a:t>
            </a:r>
          </a:p>
        </p:txBody>
      </p:sp>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CD50F03-A515-49A8-BC5A-3A0EABBFE5D5}" type="slidenum">
              <a:rPr lang="en-US" altLang="zh-CN" sz="1400"/>
              <a:pPr>
                <a:spcBef>
                  <a:spcPct val="0"/>
                </a:spcBef>
                <a:buFontTx/>
                <a:buNone/>
              </a:pPr>
              <a:t>1</a:t>
            </a:fld>
            <a:endParaRPr lang="en-US" altLang="zh-CN" sz="1400" dirty="0"/>
          </a:p>
        </p:txBody>
      </p:sp>
      <p:sp>
        <p:nvSpPr>
          <p:cNvPr id="3076" name="Rectangle 2"/>
          <p:cNvSpPr>
            <a:spLocks noGrp="1" noChangeArrowheads="1"/>
          </p:cNvSpPr>
          <p:nvPr>
            <p:ph type="ctrTitle"/>
          </p:nvPr>
        </p:nvSpPr>
        <p:spPr>
          <a:xfrm>
            <a:off x="457200" y="1314440"/>
            <a:ext cx="8534400" cy="954107"/>
          </a:xfrm>
        </p:spPr>
        <p:txBody>
          <a:bodyPr/>
          <a:lstStyle/>
          <a:p>
            <a:r>
              <a:rPr lang="en-US" sz="2800" dirty="0">
                <a:effectLst/>
                <a:latin typeface="NimbusRomNo9L"/>
              </a:rPr>
              <a:t>A Power Auction Approach For Non-Orthogonal Multiple Access Wireless Relay Communications.</a:t>
            </a:r>
            <a:endParaRPr lang="en-US" sz="2000" dirty="0"/>
          </a:p>
        </p:txBody>
      </p:sp>
      <p:sp>
        <p:nvSpPr>
          <p:cNvPr id="3077" name="Rectangle 3"/>
          <p:cNvSpPr>
            <a:spLocks noGrp="1" noChangeArrowheads="1"/>
          </p:cNvSpPr>
          <p:nvPr>
            <p:ph type="subTitle" idx="1"/>
          </p:nvPr>
        </p:nvSpPr>
        <p:spPr>
          <a:xfrm>
            <a:off x="1371600" y="3276600"/>
            <a:ext cx="6629400" cy="1905000"/>
          </a:xfrm>
        </p:spPr>
        <p:txBody>
          <a:bodyPr/>
          <a:lstStyle/>
          <a:p>
            <a:endParaRPr lang="en-US" altLang="zh-CN" sz="1400" b="1" dirty="0">
              <a:latin typeface="Times New Roman" pitchFamily="18" charset="0"/>
              <a:ea typeface="华文新魏" pitchFamily="2" charset="-122"/>
              <a:cs typeface="Times New Roman" pitchFamily="18" charset="0"/>
            </a:endParaRPr>
          </a:p>
          <a:p>
            <a:endParaRPr lang="en-US" altLang="zh-CN" sz="1400" b="1" dirty="0">
              <a:latin typeface="Times New Roman" pitchFamily="18" charset="0"/>
              <a:ea typeface="华文新魏" pitchFamily="2" charset="-122"/>
              <a:cs typeface="Times New Roman" pitchFamily="18" charset="0"/>
            </a:endParaRPr>
          </a:p>
          <a:p>
            <a:r>
              <a:rPr lang="en-US" altLang="zh-CN" sz="1400" b="1" dirty="0">
                <a:latin typeface="Times New Roman" pitchFamily="18" charset="0"/>
                <a:ea typeface="华文新魏" pitchFamily="2" charset="-122"/>
                <a:cs typeface="Times New Roman" pitchFamily="18" charset="0"/>
              </a:rPr>
              <a:t>Krishna Murthy Kattiyan Ramamoorthy, San Diego State University, USA</a:t>
            </a:r>
          </a:p>
          <a:p>
            <a:r>
              <a:rPr lang="en-US" altLang="zh-CN" sz="1400" b="1" dirty="0">
                <a:latin typeface="Times New Roman" pitchFamily="18" charset="0"/>
                <a:ea typeface="华文新魏" pitchFamily="2" charset="-122"/>
                <a:cs typeface="Times New Roman" pitchFamily="18" charset="0"/>
              </a:rPr>
              <a:t>   Dr. Wei Wang, San Diego State University, USA</a:t>
            </a:r>
          </a:p>
          <a:p>
            <a:r>
              <a:rPr lang="en-US" altLang="zh-CN" sz="1400" b="1" dirty="0">
                <a:latin typeface="Times New Roman" pitchFamily="18" charset="0"/>
                <a:ea typeface="华文新魏" pitchFamily="2" charset="-122"/>
                <a:cs typeface="Times New Roman" pitchFamily="18" charset="0"/>
              </a:rPr>
              <a:t>Dr. Kazem </a:t>
            </a:r>
            <a:r>
              <a:rPr lang="en-US" altLang="zh-CN" sz="1400" b="1" dirty="0" err="1">
                <a:latin typeface="Times New Roman" pitchFamily="18" charset="0"/>
                <a:ea typeface="华文新魏" pitchFamily="2" charset="-122"/>
                <a:cs typeface="Times New Roman" pitchFamily="18" charset="0"/>
              </a:rPr>
              <a:t>Sohraby</a:t>
            </a:r>
            <a:r>
              <a:rPr lang="en-US" altLang="zh-CN" sz="1400" b="1" dirty="0">
                <a:latin typeface="Times New Roman" pitchFamily="18" charset="0"/>
                <a:ea typeface="华文新魏" pitchFamily="2" charset="-122"/>
                <a:cs typeface="Times New Roman" pitchFamily="18" charset="0"/>
              </a:rPr>
              <a:t>, Utah Valley University, USA</a:t>
            </a:r>
          </a:p>
          <a:p>
            <a:r>
              <a:rPr lang="en-US" altLang="zh-CN" sz="1400" b="1" dirty="0">
                <a:solidFill>
                  <a:srgbClr val="002060"/>
                </a:solidFill>
                <a:latin typeface="Times New Roman" pitchFamily="18" charset="0"/>
                <a:ea typeface="华文新魏" pitchFamily="2" charset="-122"/>
                <a:cs typeface="Times New Roman" pitchFamily="18" charset="0"/>
              </a:rPr>
              <a:t>  </a:t>
            </a:r>
            <a:endParaRPr lang="zh-CN" altLang="en-US" sz="1400" b="1" dirty="0">
              <a:solidFill>
                <a:srgbClr val="002060"/>
              </a:solidFill>
              <a:latin typeface="Times New Roman" pitchFamily="18" charset="0"/>
              <a:ea typeface="华文新魏" pitchFamily="2" charset="-122"/>
              <a:cs typeface="Times New Roman" pitchFamily="18" charset="0"/>
            </a:endParaRPr>
          </a:p>
        </p:txBody>
      </p:sp>
      <p:sp>
        <p:nvSpPr>
          <p:cNvPr id="3078" name="TextBox 5"/>
          <p:cNvSpPr txBox="1">
            <a:spLocks noChangeArrowheads="1"/>
          </p:cNvSpPr>
          <p:nvPr/>
        </p:nvSpPr>
        <p:spPr bwMode="auto">
          <a:xfrm>
            <a:off x="593387" y="5319983"/>
            <a:ext cx="79216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dirty="0"/>
              <a:t>This research was supported in part by National Science Foundation Grants No. 2010284 and No. 2010012</a:t>
            </a:r>
            <a:endParaRPr lang="zh-CN" altLang="zh-CN" sz="11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34BC-D764-19C9-6CD5-111CDE8F1D2A}"/>
              </a:ext>
            </a:extLst>
          </p:cNvPr>
          <p:cNvSpPr>
            <a:spLocks noGrp="1"/>
          </p:cNvSpPr>
          <p:nvPr>
            <p:ph type="title"/>
          </p:nvPr>
        </p:nvSpPr>
        <p:spPr/>
        <p:txBody>
          <a:bodyPr/>
          <a:lstStyle/>
          <a:p>
            <a:r>
              <a:rPr lang="en-US" dirty="0"/>
              <a:t>Utility Definitions</a:t>
            </a:r>
          </a:p>
        </p:txBody>
      </p:sp>
      <p:sp>
        <p:nvSpPr>
          <p:cNvPr id="4" name="Footer Placeholder 3">
            <a:extLst>
              <a:ext uri="{FF2B5EF4-FFF2-40B4-BE49-F238E27FC236}">
                <a16:creationId xmlns:a16="http://schemas.microsoft.com/office/drawing/2014/main" id="{3B77A9E8-43B9-4DCB-1307-EB071E491AFB}"/>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5F5EDD93-6D96-440D-D82D-0B5A133D508B}"/>
              </a:ext>
            </a:extLst>
          </p:cNvPr>
          <p:cNvSpPr>
            <a:spLocks noGrp="1"/>
          </p:cNvSpPr>
          <p:nvPr>
            <p:ph type="sldNum" sz="quarter" idx="12"/>
          </p:nvPr>
        </p:nvSpPr>
        <p:spPr/>
        <p:txBody>
          <a:bodyPr/>
          <a:lstStyle/>
          <a:p>
            <a:fld id="{2050F49C-602C-40E8-9DEA-0101FA6C2256}" type="slidenum">
              <a:rPr lang="en-US" altLang="zh-CN" smtClean="0"/>
              <a:pPr/>
              <a:t>10</a:t>
            </a:fld>
            <a:endParaRPr lang="en-US" altLang="zh-CN"/>
          </a:p>
        </p:txBody>
      </p:sp>
      <p:pic>
        <p:nvPicPr>
          <p:cNvPr id="6" name="Picture 5">
            <a:extLst>
              <a:ext uri="{FF2B5EF4-FFF2-40B4-BE49-F238E27FC236}">
                <a16:creationId xmlns:a16="http://schemas.microsoft.com/office/drawing/2014/main" id="{9A345C95-5E62-1237-A22C-1F03C0D448C5}"/>
              </a:ext>
            </a:extLst>
          </p:cNvPr>
          <p:cNvPicPr>
            <a:picLocks noChangeAspect="1"/>
          </p:cNvPicPr>
          <p:nvPr/>
        </p:nvPicPr>
        <p:blipFill>
          <a:blip r:embed="rId2"/>
          <a:stretch>
            <a:fillRect/>
          </a:stretch>
        </p:blipFill>
        <p:spPr>
          <a:xfrm>
            <a:off x="685800" y="1271855"/>
            <a:ext cx="4519567" cy="2617610"/>
          </a:xfrm>
          <a:prstGeom prst="rect">
            <a:avLst/>
          </a:prstGeom>
        </p:spPr>
      </p:pic>
      <p:sp>
        <p:nvSpPr>
          <p:cNvPr id="7" name="TextBox 6">
            <a:extLst>
              <a:ext uri="{FF2B5EF4-FFF2-40B4-BE49-F238E27FC236}">
                <a16:creationId xmlns:a16="http://schemas.microsoft.com/office/drawing/2014/main" id="{4408C9C3-BE43-A0B5-CB6C-812CAA982BD7}"/>
              </a:ext>
            </a:extLst>
          </p:cNvPr>
          <p:cNvSpPr txBox="1"/>
          <p:nvPr/>
        </p:nvSpPr>
        <p:spPr>
          <a:xfrm>
            <a:off x="5026256" y="1784370"/>
            <a:ext cx="3883845" cy="1569660"/>
          </a:xfrm>
          <a:prstGeom prst="rect">
            <a:avLst/>
          </a:prstGeom>
          <a:noFill/>
        </p:spPr>
        <p:txBody>
          <a:bodyPr wrap="square">
            <a:spAutoFit/>
          </a:bodyPr>
          <a:lstStyle/>
          <a:p>
            <a:r>
              <a:rPr lang="en-US" sz="1600" dirty="0"/>
              <a:t>To demonstrate the solution, we consider a single round of retransmission. (time-slot 1 and EU1) </a:t>
            </a:r>
          </a:p>
          <a:p>
            <a:endParaRPr lang="en-US" sz="1600" dirty="0"/>
          </a:p>
          <a:p>
            <a:r>
              <a:rPr lang="en-US" sz="1600" dirty="0"/>
              <a:t>Solution is independent of the number of rounds and can be easily extended.  </a:t>
            </a:r>
          </a:p>
        </p:txBody>
      </p:sp>
      <p:sp>
        <p:nvSpPr>
          <p:cNvPr id="8" name="TextBox 7">
            <a:extLst>
              <a:ext uri="{FF2B5EF4-FFF2-40B4-BE49-F238E27FC236}">
                <a16:creationId xmlns:a16="http://schemas.microsoft.com/office/drawing/2014/main" id="{64FEB22C-5552-0027-E61A-7F0275ECBBB6}"/>
              </a:ext>
            </a:extLst>
          </p:cNvPr>
          <p:cNvSpPr txBox="1"/>
          <p:nvPr/>
        </p:nvSpPr>
        <p:spPr>
          <a:xfrm>
            <a:off x="687512" y="4192917"/>
            <a:ext cx="6096000" cy="369332"/>
          </a:xfrm>
          <a:prstGeom prst="rect">
            <a:avLst/>
          </a:prstGeom>
          <a:noFill/>
        </p:spPr>
        <p:txBody>
          <a:bodyPr wrap="square">
            <a:spAutoFit/>
          </a:bodyPr>
          <a:lstStyle/>
          <a:p>
            <a:r>
              <a:rPr lang="en-US" b="1" dirty="0">
                <a:solidFill>
                  <a:schemeClr val="accent6"/>
                </a:solidFill>
                <a:latin typeface="Libre Baskerville" panose="02000000000000000000" pitchFamily="2" charset="0"/>
              </a:rPr>
              <a:t>Utility of the user (EU)</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9C836B-15F4-2A46-0815-46761D7C946C}"/>
                  </a:ext>
                </a:extLst>
              </p:cNvPr>
              <p:cNvSpPr txBox="1"/>
              <p:nvPr/>
            </p:nvSpPr>
            <p:spPr>
              <a:xfrm>
                <a:off x="2617998" y="4758282"/>
                <a:ext cx="6097604" cy="404213"/>
              </a:xfrm>
              <a:prstGeom prst="rect">
                <a:avLst/>
              </a:prstGeom>
              <a:noFill/>
            </p:spPr>
            <p:txBody>
              <a:bodyPr wrap="squar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𝐸</m:t>
                        </m:r>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𝑖</m:t>
                            </m:r>
                          </m:sub>
                        </m:sSub>
                      </m:sub>
                    </m:sSub>
                    <m:r>
                      <a:rPr lang="en-US" i="0">
                        <a:latin typeface="Cambria Math" panose="02040503050406030204" pitchFamily="18" charset="0"/>
                      </a:rPr>
                      <m:t>=</m:t>
                    </m:r>
                    <m:r>
                      <a:rPr lang="en-US" i="1">
                        <a:latin typeface="Cambria Math" panose="02040503050406030204" pitchFamily="18" charset="0"/>
                      </a:rPr>
                      <m:t>𝑄𝑜</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a:t> </a:t>
                </a:r>
                <a14:m>
                  <m:oMath xmlns:m="http://schemas.openxmlformats.org/officeDocument/2006/math">
                    <m:r>
                      <a:rPr lang="en-US" i="0"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𝛿</m:t>
                        </m:r>
                      </m:e>
                      <m:sub>
                        <m:r>
                          <a:rPr lang="en-US" i="1">
                            <a:latin typeface="Cambria Math" panose="02040503050406030204" pitchFamily="18" charset="0"/>
                          </a:rPr>
                          <m:t>𝑖</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r>
                          <a:rPr lang="en-US" i="1">
                            <a:latin typeface="Cambria Math" panose="02040503050406030204" pitchFamily="18" charset="0"/>
                          </a:rPr>
                          <m:t>𝑖</m:t>
                        </m:r>
                      </m:sub>
                    </m:sSub>
                  </m:oMath>
                </a14:m>
                <a:endParaRPr lang="en-US" dirty="0"/>
              </a:p>
            </p:txBody>
          </p:sp>
        </mc:Choice>
        <mc:Fallback xmlns="">
          <p:sp>
            <p:nvSpPr>
              <p:cNvPr id="9" name="TextBox 8">
                <a:extLst>
                  <a:ext uri="{FF2B5EF4-FFF2-40B4-BE49-F238E27FC236}">
                    <a16:creationId xmlns:a16="http://schemas.microsoft.com/office/drawing/2014/main" id="{829C836B-15F4-2A46-0815-46761D7C946C}"/>
                  </a:ext>
                </a:extLst>
              </p:cNvPr>
              <p:cNvSpPr txBox="1">
                <a:spLocks noRot="1" noChangeAspect="1" noMove="1" noResize="1" noEditPoints="1" noAdjustHandles="1" noChangeArrowheads="1" noChangeShapeType="1" noTextEdit="1"/>
              </p:cNvSpPr>
              <p:nvPr/>
            </p:nvSpPr>
            <p:spPr>
              <a:xfrm>
                <a:off x="2617998" y="4758282"/>
                <a:ext cx="6097604" cy="404213"/>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0AF4E75C-3AD2-05CE-EDAA-1154A4468971}"/>
              </a:ext>
            </a:extLst>
          </p:cNvPr>
          <p:cNvCxnSpPr>
            <a:cxnSpLocks/>
          </p:cNvCxnSpPr>
          <p:nvPr/>
        </p:nvCxnSpPr>
        <p:spPr>
          <a:xfrm flipV="1">
            <a:off x="4724400" y="4446427"/>
            <a:ext cx="58636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99AF495-3320-DB96-64A3-8C5C7615E527}"/>
              </a:ext>
            </a:extLst>
          </p:cNvPr>
          <p:cNvCxnSpPr>
            <a:cxnSpLocks/>
          </p:cNvCxnSpPr>
          <p:nvPr/>
        </p:nvCxnSpPr>
        <p:spPr>
          <a:xfrm>
            <a:off x="5310760" y="4456871"/>
            <a:ext cx="86144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C4D73B-555A-820E-5C1C-DB952827216C}"/>
              </a:ext>
            </a:extLst>
          </p:cNvPr>
          <p:cNvCxnSpPr>
            <a:cxnSpLocks/>
          </p:cNvCxnSpPr>
          <p:nvPr/>
        </p:nvCxnSpPr>
        <p:spPr>
          <a:xfrm>
            <a:off x="5519125" y="4684944"/>
            <a:ext cx="6530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637D486-D475-5A3D-F951-5F054B20B80B}"/>
              </a:ext>
            </a:extLst>
          </p:cNvPr>
          <p:cNvSpPr/>
          <p:nvPr/>
        </p:nvSpPr>
        <p:spPr>
          <a:xfrm>
            <a:off x="6172200" y="4298105"/>
            <a:ext cx="3373582"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Cost for unit power (retransmission)</a:t>
            </a:r>
          </a:p>
        </p:txBody>
      </p:sp>
      <p:sp>
        <p:nvSpPr>
          <p:cNvPr id="14" name="Rectangle 13">
            <a:extLst>
              <a:ext uri="{FF2B5EF4-FFF2-40B4-BE49-F238E27FC236}">
                <a16:creationId xmlns:a16="http://schemas.microsoft.com/office/drawing/2014/main" id="{7490BC55-7445-9913-96C4-9AD3E70299AC}"/>
              </a:ext>
            </a:extLst>
          </p:cNvPr>
          <p:cNvSpPr/>
          <p:nvPr/>
        </p:nvSpPr>
        <p:spPr>
          <a:xfrm>
            <a:off x="6172200" y="4544879"/>
            <a:ext cx="3373582"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Power purchased for retransmission</a:t>
            </a:r>
          </a:p>
        </p:txBody>
      </p:sp>
      <p:sp>
        <p:nvSpPr>
          <p:cNvPr id="15" name="Oval 14">
            <a:extLst>
              <a:ext uri="{FF2B5EF4-FFF2-40B4-BE49-F238E27FC236}">
                <a16:creationId xmlns:a16="http://schemas.microsoft.com/office/drawing/2014/main" id="{BB84D505-F8F1-8374-410A-23CD873769D6}"/>
              </a:ext>
            </a:extLst>
          </p:cNvPr>
          <p:cNvSpPr/>
          <p:nvPr/>
        </p:nvSpPr>
        <p:spPr>
          <a:xfrm>
            <a:off x="4572001" y="4658288"/>
            <a:ext cx="947124" cy="563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DC48977-795E-C254-EA0F-C11F921BD97D}"/>
              </a:ext>
            </a:extLst>
          </p:cNvPr>
          <p:cNvCxnSpPr>
            <a:cxnSpLocks/>
          </p:cNvCxnSpPr>
          <p:nvPr/>
        </p:nvCxnSpPr>
        <p:spPr>
          <a:xfrm flipV="1">
            <a:off x="5070305" y="4683782"/>
            <a:ext cx="482177" cy="2843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5C37888-A1EE-DA49-65C4-36D8EA163115}"/>
              </a:ext>
            </a:extLst>
          </p:cNvPr>
          <p:cNvSpPr/>
          <p:nvPr/>
        </p:nvSpPr>
        <p:spPr>
          <a:xfrm>
            <a:off x="1503961" y="5365234"/>
            <a:ext cx="230604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Interplay b/w BS and EU. Solution derived using Game theory.</a:t>
            </a:r>
          </a:p>
          <a:p>
            <a:r>
              <a:rPr lang="en-US" sz="1100" dirty="0">
                <a:solidFill>
                  <a:schemeClr val="tx1"/>
                </a:solidFill>
              </a:rPr>
              <a:t>(Previous work)</a:t>
            </a:r>
          </a:p>
        </p:txBody>
      </p:sp>
      <p:sp>
        <p:nvSpPr>
          <p:cNvPr id="24" name="Rectangle 23">
            <a:extLst>
              <a:ext uri="{FF2B5EF4-FFF2-40B4-BE49-F238E27FC236}">
                <a16:creationId xmlns:a16="http://schemas.microsoft.com/office/drawing/2014/main" id="{0DD5341A-35DC-80C3-486E-3571B3A8BEC6}"/>
              </a:ext>
            </a:extLst>
          </p:cNvPr>
          <p:cNvSpPr/>
          <p:nvPr/>
        </p:nvSpPr>
        <p:spPr>
          <a:xfrm>
            <a:off x="4876800" y="5355104"/>
            <a:ext cx="2763239" cy="62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Interplay b/w Relay and EU. Solution derived using Auction theory.</a:t>
            </a:r>
          </a:p>
        </p:txBody>
      </p:sp>
      <p:cxnSp>
        <p:nvCxnSpPr>
          <p:cNvPr id="27" name="Straight Arrow Connector 26">
            <a:extLst>
              <a:ext uri="{FF2B5EF4-FFF2-40B4-BE49-F238E27FC236}">
                <a16:creationId xmlns:a16="http://schemas.microsoft.com/office/drawing/2014/main" id="{3EBCC8A6-BF0F-3AA5-C1E7-BCFF41871C5B}"/>
              </a:ext>
            </a:extLst>
          </p:cNvPr>
          <p:cNvCxnSpPr>
            <a:cxnSpLocks/>
          </p:cNvCxnSpPr>
          <p:nvPr/>
        </p:nvCxnSpPr>
        <p:spPr>
          <a:xfrm flipH="1">
            <a:off x="3657600" y="5120559"/>
            <a:ext cx="609600" cy="589402"/>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ADCE35-F106-035C-6980-6C384463E365}"/>
              </a:ext>
            </a:extLst>
          </p:cNvPr>
          <p:cNvCxnSpPr>
            <a:cxnSpLocks/>
          </p:cNvCxnSpPr>
          <p:nvPr/>
        </p:nvCxnSpPr>
        <p:spPr>
          <a:xfrm>
            <a:off x="4849603" y="5120559"/>
            <a:ext cx="166399" cy="280577"/>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2576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537B08-B128-A195-1B6D-E3A13110A572}"/>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635B779F-8814-BCCC-508A-C7DEF45B49A9}"/>
              </a:ext>
            </a:extLst>
          </p:cNvPr>
          <p:cNvSpPr>
            <a:spLocks noGrp="1"/>
          </p:cNvSpPr>
          <p:nvPr>
            <p:ph type="sldNum" sz="quarter" idx="12"/>
          </p:nvPr>
        </p:nvSpPr>
        <p:spPr/>
        <p:txBody>
          <a:bodyPr/>
          <a:lstStyle/>
          <a:p>
            <a:fld id="{2050F49C-602C-40E8-9DEA-0101FA6C2256}" type="slidenum">
              <a:rPr lang="en-US" altLang="zh-CN" smtClean="0"/>
              <a:pPr/>
              <a:t>11</a:t>
            </a:fld>
            <a:endParaRPr lang="en-US" altLang="zh-CN"/>
          </a:p>
        </p:txBody>
      </p:sp>
      <p:sp>
        <p:nvSpPr>
          <p:cNvPr id="6" name="Title 1">
            <a:extLst>
              <a:ext uri="{FF2B5EF4-FFF2-40B4-BE49-F238E27FC236}">
                <a16:creationId xmlns:a16="http://schemas.microsoft.com/office/drawing/2014/main" id="{ADEA630D-E0BB-BF2C-3C21-5CD17F9001FE}"/>
              </a:ext>
            </a:extLst>
          </p:cNvPr>
          <p:cNvSpPr txBox="1">
            <a:spLocks/>
          </p:cNvSpPr>
          <p:nvPr/>
        </p:nvSpPr>
        <p:spPr bwMode="auto">
          <a:xfrm>
            <a:off x="457200" y="198438"/>
            <a:ext cx="8229600" cy="762000"/>
          </a:xfrm>
          <a:prstGeom prst="rect">
            <a:avLst/>
          </a:prstGeom>
          <a:gradFill rotWithShape="1">
            <a:gsLst>
              <a:gs pos="0">
                <a:srgbClr val="FF3300">
                  <a:alpha val="79999"/>
                </a:srgb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a:lstStyle>
          <a:p>
            <a:r>
              <a:rPr lang="en-US" kern="0"/>
              <a:t>Utility Definitions</a:t>
            </a:r>
            <a:endParaRPr lang="en-US" kern="0" dirty="0"/>
          </a:p>
        </p:txBody>
      </p:sp>
      <p:sp>
        <p:nvSpPr>
          <p:cNvPr id="7" name="Rectangle 6">
            <a:extLst>
              <a:ext uri="{FF2B5EF4-FFF2-40B4-BE49-F238E27FC236}">
                <a16:creationId xmlns:a16="http://schemas.microsoft.com/office/drawing/2014/main" id="{46290FEC-C804-4958-1055-CB8AB2B16EDE}"/>
              </a:ext>
            </a:extLst>
          </p:cNvPr>
          <p:cNvSpPr/>
          <p:nvPr/>
        </p:nvSpPr>
        <p:spPr>
          <a:xfrm>
            <a:off x="609599" y="3380194"/>
            <a:ext cx="2876943" cy="338554"/>
          </a:xfrm>
          <a:prstGeom prst="rect">
            <a:avLst/>
          </a:prstGeom>
        </p:spPr>
        <p:txBody>
          <a:bodyPr wrap="square">
            <a:spAutoFit/>
          </a:bodyPr>
          <a:lstStyle/>
          <a:p>
            <a:r>
              <a:rPr lang="en-US" b="1" dirty="0">
                <a:solidFill>
                  <a:schemeClr val="accent6"/>
                </a:solidFill>
                <a:latin typeface="Libre Baskerville" panose="02000000000000000000" pitchFamily="2" charset="0"/>
              </a:rPr>
              <a:t>Utility of the Relay</a:t>
            </a:r>
            <a:endParaRPr lang="en-US" dirty="0"/>
          </a:p>
        </p:txBody>
      </p:sp>
      <p:pic>
        <p:nvPicPr>
          <p:cNvPr id="8" name="Picture 7">
            <a:extLst>
              <a:ext uri="{FF2B5EF4-FFF2-40B4-BE49-F238E27FC236}">
                <a16:creationId xmlns:a16="http://schemas.microsoft.com/office/drawing/2014/main" id="{B76BEDF0-0C55-1BDE-B358-4414493672DA}"/>
              </a:ext>
            </a:extLst>
          </p:cNvPr>
          <p:cNvPicPr>
            <a:picLocks noChangeAspect="1"/>
          </p:cNvPicPr>
          <p:nvPr/>
        </p:nvPicPr>
        <p:blipFill>
          <a:blip r:embed="rId2"/>
          <a:stretch>
            <a:fillRect/>
          </a:stretch>
        </p:blipFill>
        <p:spPr>
          <a:xfrm>
            <a:off x="1813097" y="4451549"/>
            <a:ext cx="4568673" cy="745765"/>
          </a:xfrm>
          <a:prstGeom prst="rect">
            <a:avLst/>
          </a:prstGeom>
        </p:spPr>
      </p:pic>
      <p:sp>
        <p:nvSpPr>
          <p:cNvPr id="9" name="TextBox 8">
            <a:extLst>
              <a:ext uri="{FF2B5EF4-FFF2-40B4-BE49-F238E27FC236}">
                <a16:creationId xmlns:a16="http://schemas.microsoft.com/office/drawing/2014/main" id="{E180097F-0057-D328-EB56-41109579A4F7}"/>
              </a:ext>
            </a:extLst>
          </p:cNvPr>
          <p:cNvSpPr txBox="1"/>
          <p:nvPr/>
        </p:nvSpPr>
        <p:spPr>
          <a:xfrm>
            <a:off x="838200" y="3728170"/>
            <a:ext cx="7696200" cy="646331"/>
          </a:xfrm>
          <a:prstGeom prst="rect">
            <a:avLst/>
          </a:prstGeom>
          <a:noFill/>
        </p:spPr>
        <p:txBody>
          <a:bodyPr wrap="square">
            <a:spAutoFit/>
          </a:bodyPr>
          <a:lstStyle/>
          <a:p>
            <a:r>
              <a:rPr lang="en-US" sz="1800" dirty="0"/>
              <a:t>Utility of the relay would be the money paid by the user for retransmission subtracted by the cost spent in caching the content. </a:t>
            </a:r>
          </a:p>
        </p:txBody>
      </p:sp>
      <p:sp>
        <p:nvSpPr>
          <p:cNvPr id="10" name="Rectangle 9">
            <a:extLst>
              <a:ext uri="{FF2B5EF4-FFF2-40B4-BE49-F238E27FC236}">
                <a16:creationId xmlns:a16="http://schemas.microsoft.com/office/drawing/2014/main" id="{E5B5CC0D-CFF5-74DF-9A59-133056D74079}"/>
              </a:ext>
            </a:extLst>
          </p:cNvPr>
          <p:cNvSpPr/>
          <p:nvPr/>
        </p:nvSpPr>
        <p:spPr>
          <a:xfrm>
            <a:off x="609600" y="1273907"/>
            <a:ext cx="2876943" cy="338554"/>
          </a:xfrm>
          <a:prstGeom prst="rect">
            <a:avLst/>
          </a:prstGeom>
        </p:spPr>
        <p:txBody>
          <a:bodyPr wrap="square">
            <a:spAutoFit/>
          </a:bodyPr>
          <a:lstStyle/>
          <a:p>
            <a:r>
              <a:rPr lang="en-US" b="1" dirty="0">
                <a:solidFill>
                  <a:schemeClr val="accent6"/>
                </a:solidFill>
                <a:latin typeface="Libre Baskerville" panose="02000000000000000000" pitchFamily="2" charset="0"/>
              </a:rPr>
              <a:t>Cost of the relay</a:t>
            </a:r>
            <a:endParaRPr lang="en-US" dirty="0"/>
          </a:p>
        </p:txBody>
      </p:sp>
      <mc:AlternateContent xmlns:mc="http://schemas.openxmlformats.org/markup-compatibility/2006" xmlns:a14="http://schemas.microsoft.com/office/drawing/2010/main">
        <mc:Choice Requires="a14">
          <p:sp>
            <p:nvSpPr>
              <p:cNvPr id="12" name="Rectangle 6">
                <a:extLst>
                  <a:ext uri="{FF2B5EF4-FFF2-40B4-BE49-F238E27FC236}">
                    <a16:creationId xmlns:a16="http://schemas.microsoft.com/office/drawing/2014/main" id="{AE6BA6D1-E938-7D84-D2E2-351C6DF50A1F}"/>
                  </a:ext>
                </a:extLst>
              </p:cNvPr>
              <p:cNvSpPr>
                <a:spLocks noChangeArrowheads="1"/>
              </p:cNvSpPr>
              <p:nvPr/>
            </p:nvSpPr>
            <p:spPr bwMode="auto">
              <a:xfrm>
                <a:off x="2667000" y="2556217"/>
                <a:ext cx="3058081" cy="55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𝐶𝑜𝑠𝑡</m:t>
                          </m:r>
                        </m:e>
                        <m:sub>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𝑟𝑒𝑙𝑎𝑦</m:t>
                          </m:r>
                        </m:sub>
                      </m:sSub>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ctrlPr>
                        </m:sSubPr>
                        <m:e>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m:t>
                          </m:r>
                        </m:e>
                        <m:sub>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𝑚</m:t>
                          </m:r>
                        </m:sub>
                      </m:sSub>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ctrlPr>
                        </m:fPr>
                        <m:num>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𝑙</m:t>
                          </m:r>
                          <m:sSub>
                            <m:sSubPr>
                              <m:ctrlP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ctrlPr>
                            </m:sSubPr>
                            <m:e>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𝑃</m:t>
                              </m:r>
                            </m:e>
                            <m:sub>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𝑖</m:t>
                              </m:r>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m:t>
                              </m:r>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𝑚</m:t>
                              </m:r>
                            </m:sub>
                          </m:sSub>
                        </m:num>
                        <m:den>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𝑏</m:t>
                          </m:r>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m:t>
                          </m:r>
                          <m: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rPr>
                            <m:t>𝐵</m:t>
                          </m:r>
                        </m:den>
                      </m:f>
                      <m:r>
                        <a:rPr kumimoji="0" lang="en-US" altLang="en-US" b="0" i="1" u="none" strike="noStrike" cap="none" normalizeH="0" baseline="0" dirty="0" smtClean="0">
                          <a:ln>
                            <a:noFill/>
                          </a:ln>
                          <a:solidFill>
                            <a:schemeClr val="tx1"/>
                          </a:solidFill>
                          <a:effectLst/>
                          <a:latin typeface="Cambria Math" panose="02040503050406030204" pitchFamily="18" charset="0"/>
                          <a:sym typeface="Symbol" pitchFamily="2" charset="2"/>
                        </a:rPr>
                        <m:t> </m:t>
                      </m:r>
                    </m:oMath>
                  </m:oMathPara>
                </a14:m>
                <a:endParaRPr kumimoji="0" lang="en-US" altLang="en-US" sz="14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sym typeface="Symbol" pitchFamily="2" charset="2"/>
                </a:endParaRPr>
              </a:p>
            </p:txBody>
          </p:sp>
        </mc:Choice>
        <mc:Fallback xmlns="">
          <p:sp>
            <p:nvSpPr>
              <p:cNvPr id="12" name="Rectangle 6">
                <a:extLst>
                  <a:ext uri="{FF2B5EF4-FFF2-40B4-BE49-F238E27FC236}">
                    <a16:creationId xmlns:a16="http://schemas.microsoft.com/office/drawing/2014/main" id="{AE6BA6D1-E938-7D84-D2E2-351C6DF50A1F}"/>
                  </a:ext>
                </a:extLst>
              </p:cNvPr>
              <p:cNvSpPr>
                <a:spLocks noRot="1" noChangeAspect="1" noMove="1" noResize="1" noEditPoints="1" noAdjustHandles="1" noChangeArrowheads="1" noChangeShapeType="1" noTextEdit="1"/>
              </p:cNvSpPr>
              <p:nvPr/>
            </p:nvSpPr>
            <p:spPr bwMode="auto">
              <a:xfrm>
                <a:off x="2667000" y="2556217"/>
                <a:ext cx="3058081" cy="559833"/>
              </a:xfrm>
              <a:prstGeom prst="rect">
                <a:avLst/>
              </a:prstGeom>
              <a:blipFill>
                <a:blip r:embed="rId3"/>
                <a:stretch>
                  <a:fillRect b="-44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217E85-1D19-D3D3-06C4-67318FC1799A}"/>
                  </a:ext>
                </a:extLst>
              </p:cNvPr>
              <p:cNvSpPr txBox="1"/>
              <p:nvPr/>
            </p:nvSpPr>
            <p:spPr>
              <a:xfrm>
                <a:off x="762000" y="1642677"/>
                <a:ext cx="7772400" cy="841769"/>
              </a:xfrm>
              <a:prstGeom prst="rect">
                <a:avLst/>
              </a:prstGeom>
              <a:noFill/>
            </p:spPr>
            <p:txBody>
              <a:bodyPr wrap="square">
                <a:spAutoFit/>
              </a:bodyPr>
              <a:lstStyle/>
              <a:p>
                <a:r>
                  <a:rPr lang="en-US" sz="1600" dirty="0">
                    <a:effectLst/>
                    <a:latin typeface="Abadi" panose="020B0604020104020204" pitchFamily="34" charset="0"/>
                    <a:ea typeface="Calibri" panose="020F0502020204030204" pitchFamily="34" charset="0"/>
                    <a:cs typeface="Times New Roman" panose="02020603050405020304" pitchFamily="18" charset="0"/>
                  </a:rPr>
                  <a:t>The transmission cost is determined by the packet length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1600" dirty="0">
                    <a:effectLst/>
                    <a:latin typeface="Abadi" panose="020B0604020104020204" pitchFamily="34" charset="0"/>
                    <a:ea typeface="Calibri" panose="020F0502020204030204" pitchFamily="34" charset="0"/>
                    <a:cs typeface="Times New Roman" panose="02020603050405020304" pitchFamily="18" charset="0"/>
                  </a:rPr>
                  <a:t>, transmission power </a:t>
                </a:r>
                <a14:m>
                  <m:oMath xmlns:m="http://schemas.openxmlformats.org/officeDocument/2006/math">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1600" dirty="0">
                    <a:effectLst/>
                    <a:latin typeface="Abadi" panose="020B0604020104020204" pitchFamily="34" charset="0"/>
                    <a:ea typeface="Calibri" panose="020F0502020204030204" pitchFamily="34" charset="0"/>
                    <a:cs typeface="Times New Roman" panose="02020603050405020304" pitchFamily="18" charset="0"/>
                  </a:rPr>
                  <a:t>, constellation size of modulation scheme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dirty="0">
                    <a:effectLst/>
                    <a:latin typeface="Abadi" panose="020B0604020104020204" pitchFamily="34" charset="0"/>
                    <a:ea typeface="Calibri" panose="020F0502020204030204" pitchFamily="34" charset="0"/>
                    <a:cs typeface="Times New Roman" panose="02020603050405020304" pitchFamily="18" charset="0"/>
                  </a:rPr>
                  <a:t> and the bandwidth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1600" dirty="0">
                    <a:effectLst/>
                    <a:latin typeface="Abadi" panose="020B0604020104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altLang="en-US" i="1" dirty="0">
                            <a:latin typeface="Cambria Math" panose="02040503050406030204" pitchFamily="18" charset="0"/>
                            <a:ea typeface="Calibri" panose="020F0502020204030204" pitchFamily="34" charset="0"/>
                            <a:cs typeface="Times New Roman" panose="02020603050405020304" pitchFamily="18" charset="0"/>
                            <a:sym typeface="Symbol" pitchFamily="2" charset="2"/>
                          </a:rPr>
                        </m:ctrlPr>
                      </m:sSubPr>
                      <m:e>
                        <m:r>
                          <a:rPr lang="en-US" altLang="en-US" i="1" dirty="0">
                            <a:latin typeface="Cambria Math" panose="02040503050406030204" pitchFamily="18" charset="0"/>
                            <a:ea typeface="Calibri" panose="020F0502020204030204" pitchFamily="34" charset="0"/>
                            <a:cs typeface="Times New Roman" panose="02020603050405020304" pitchFamily="18" charset="0"/>
                            <a:sym typeface="Symbol" pitchFamily="2" charset="2"/>
                          </a:rPr>
                          <m:t></m:t>
                        </m:r>
                      </m:e>
                      <m:sub>
                        <m:r>
                          <a:rPr lang="en-US" altLang="en-US" i="1" dirty="0">
                            <a:latin typeface="Cambria Math" panose="02040503050406030204" pitchFamily="18" charset="0"/>
                            <a:ea typeface="Calibri" panose="020F0502020204030204" pitchFamily="34" charset="0"/>
                            <a:cs typeface="Times New Roman" panose="02020603050405020304" pitchFamily="18" charset="0"/>
                            <a:sym typeface="Symbol" pitchFamily="2" charset="2"/>
                          </a:rPr>
                          <m:t>𝑚</m:t>
                        </m:r>
                      </m:sub>
                    </m:sSub>
                    <m:r>
                      <a:rPr lang="en-US" altLang="en-US" b="0" i="0" dirty="0" smtClean="0">
                        <a:latin typeface="Cambria Math" panose="02040503050406030204" pitchFamily="18" charset="0"/>
                        <a:ea typeface="Calibri" panose="020F0502020204030204" pitchFamily="34" charset="0"/>
                        <a:cs typeface="Times New Roman" panose="02020603050405020304" pitchFamily="18" charset="0"/>
                        <a:sym typeface="Symbol" pitchFamily="2" charset="2"/>
                      </a:rPr>
                      <m:t> </m:t>
                    </m:r>
                  </m:oMath>
                </a14:m>
                <a:r>
                  <a:rPr lang="en-US" sz="1600" dirty="0">
                    <a:effectLst/>
                    <a:latin typeface="Abadi" panose="020B0604020104020204" pitchFamily="34" charset="0"/>
                    <a:ea typeface="Calibri" panose="020F0502020204030204" pitchFamily="34" charset="0"/>
                    <a:cs typeface="Times New Roman" panose="02020603050405020304" pitchFamily="18" charset="0"/>
                  </a:rPr>
                  <a:t>is defined as the currency value per unit energy consumption</a:t>
                </a:r>
                <a:r>
                  <a:rPr lang="en-US" sz="1600" dirty="0">
                    <a:effectLst/>
                    <a:latin typeface="Abadi" panose="020B0604020104020204" pitchFamily="34" charset="0"/>
                  </a:rPr>
                  <a:t> </a:t>
                </a:r>
                <a:endParaRPr lang="en-US" sz="1600" dirty="0">
                  <a:latin typeface="Abadi" panose="020B0604020104020204" pitchFamily="34" charset="0"/>
                </a:endParaRPr>
              </a:p>
            </p:txBody>
          </p:sp>
        </mc:Choice>
        <mc:Fallback xmlns="">
          <p:sp>
            <p:nvSpPr>
              <p:cNvPr id="14" name="TextBox 13">
                <a:extLst>
                  <a:ext uri="{FF2B5EF4-FFF2-40B4-BE49-F238E27FC236}">
                    <a16:creationId xmlns:a16="http://schemas.microsoft.com/office/drawing/2014/main" id="{62217E85-1D19-D3D3-06C4-67318FC1799A}"/>
                  </a:ext>
                </a:extLst>
              </p:cNvPr>
              <p:cNvSpPr txBox="1">
                <a:spLocks noRot="1" noChangeAspect="1" noMove="1" noResize="1" noEditPoints="1" noAdjustHandles="1" noChangeArrowheads="1" noChangeShapeType="1" noTextEdit="1"/>
              </p:cNvSpPr>
              <p:nvPr/>
            </p:nvSpPr>
            <p:spPr>
              <a:xfrm>
                <a:off x="762000" y="1642677"/>
                <a:ext cx="7772400" cy="841769"/>
              </a:xfrm>
              <a:prstGeom prst="rect">
                <a:avLst/>
              </a:prstGeom>
              <a:blipFill>
                <a:blip r:embed="rId4"/>
                <a:stretch>
                  <a:fillRect l="-490" t="-1493" b="-7463"/>
                </a:stretch>
              </a:blipFill>
            </p:spPr>
            <p:txBody>
              <a:bodyPr/>
              <a:lstStyle/>
              <a:p>
                <a:r>
                  <a:rPr lang="en-US">
                    <a:noFill/>
                  </a:rPr>
                  <a:t> </a:t>
                </a:r>
              </a:p>
            </p:txBody>
          </p:sp>
        </mc:Fallback>
      </mc:AlternateContent>
    </p:spTree>
    <p:extLst>
      <p:ext uri="{BB962C8B-B14F-4D97-AF65-F5344CB8AC3E}">
        <p14:creationId xmlns:p14="http://schemas.microsoft.com/office/powerpoint/2010/main" val="1730825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D419-1A22-4E29-B22F-A6062FB79E19}"/>
              </a:ext>
            </a:extLst>
          </p:cNvPr>
          <p:cNvSpPr>
            <a:spLocks noGrp="1"/>
          </p:cNvSpPr>
          <p:nvPr>
            <p:ph type="title"/>
          </p:nvPr>
        </p:nvSpPr>
        <p:spPr/>
        <p:txBody>
          <a:bodyPr/>
          <a:lstStyle/>
          <a:p>
            <a:r>
              <a:rPr lang="en-US" dirty="0"/>
              <a:t>Auction of NOMA Relay</a:t>
            </a:r>
          </a:p>
        </p:txBody>
      </p:sp>
      <p:sp>
        <p:nvSpPr>
          <p:cNvPr id="4" name="Footer Placeholder 3">
            <a:extLst>
              <a:ext uri="{FF2B5EF4-FFF2-40B4-BE49-F238E27FC236}">
                <a16:creationId xmlns:a16="http://schemas.microsoft.com/office/drawing/2014/main" id="{372C8D7D-A234-4AB8-88A7-623A955DB864}"/>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ABE58FC8-A638-44FB-A439-FF263F243EA9}"/>
              </a:ext>
            </a:extLst>
          </p:cNvPr>
          <p:cNvSpPr>
            <a:spLocks noGrp="1"/>
          </p:cNvSpPr>
          <p:nvPr>
            <p:ph type="sldNum" sz="quarter" idx="12"/>
          </p:nvPr>
        </p:nvSpPr>
        <p:spPr/>
        <p:txBody>
          <a:bodyPr/>
          <a:lstStyle/>
          <a:p>
            <a:fld id="{2050F49C-602C-40E8-9DEA-0101FA6C2256}" type="slidenum">
              <a:rPr lang="en-US" altLang="zh-CN" smtClean="0"/>
              <a:pPr/>
              <a:t>12</a:t>
            </a:fld>
            <a:endParaRPr lang="en-US" altLang="zh-CN"/>
          </a:p>
        </p:txBody>
      </p:sp>
      <p:grpSp>
        <p:nvGrpSpPr>
          <p:cNvPr id="6" name="Group 5">
            <a:extLst>
              <a:ext uri="{FF2B5EF4-FFF2-40B4-BE49-F238E27FC236}">
                <a16:creationId xmlns:a16="http://schemas.microsoft.com/office/drawing/2014/main" id="{1879059D-F224-F197-42D4-53C90467C484}"/>
              </a:ext>
            </a:extLst>
          </p:cNvPr>
          <p:cNvGrpSpPr/>
          <p:nvPr/>
        </p:nvGrpSpPr>
        <p:grpSpPr>
          <a:xfrm>
            <a:off x="4419600" y="1348248"/>
            <a:ext cx="5334000" cy="1875503"/>
            <a:chOff x="6186667" y="1633965"/>
            <a:chExt cx="6005333" cy="1871957"/>
          </a:xfrm>
        </p:grpSpPr>
        <p:pic>
          <p:nvPicPr>
            <p:cNvPr id="7" name="Picture 6">
              <a:extLst>
                <a:ext uri="{FF2B5EF4-FFF2-40B4-BE49-F238E27FC236}">
                  <a16:creationId xmlns:a16="http://schemas.microsoft.com/office/drawing/2014/main" id="{0FE3A232-2CEE-3B20-7AB9-138C52903C1C}"/>
                </a:ext>
              </a:extLst>
            </p:cNvPr>
            <p:cNvPicPr>
              <a:picLocks noChangeAspect="1"/>
            </p:cNvPicPr>
            <p:nvPr/>
          </p:nvPicPr>
          <p:blipFill>
            <a:blip r:embed="rId2"/>
            <a:stretch>
              <a:fillRect/>
            </a:stretch>
          </p:blipFill>
          <p:spPr>
            <a:xfrm>
              <a:off x="6472377" y="1633965"/>
              <a:ext cx="5167292" cy="1871957"/>
            </a:xfrm>
            <a:prstGeom prst="rect">
              <a:avLst/>
            </a:prstGeom>
          </p:spPr>
        </p:pic>
        <p:pic>
          <p:nvPicPr>
            <p:cNvPr id="8" name="Picture 7">
              <a:extLst>
                <a:ext uri="{FF2B5EF4-FFF2-40B4-BE49-F238E27FC236}">
                  <a16:creationId xmlns:a16="http://schemas.microsoft.com/office/drawing/2014/main" id="{FB080B80-767A-A537-1FC1-A22D92299F06}"/>
                </a:ext>
              </a:extLst>
            </p:cNvPr>
            <p:cNvPicPr>
              <a:picLocks noChangeAspect="1"/>
            </p:cNvPicPr>
            <p:nvPr/>
          </p:nvPicPr>
          <p:blipFill>
            <a:blip r:embed="rId3"/>
            <a:stretch>
              <a:fillRect/>
            </a:stretch>
          </p:blipFill>
          <p:spPr>
            <a:xfrm>
              <a:off x="6186667" y="1647234"/>
              <a:ext cx="6005333" cy="406400"/>
            </a:xfrm>
            <a:prstGeom prst="rect">
              <a:avLst/>
            </a:prstGeom>
          </p:spPr>
        </p:pic>
      </p:grpSp>
      <p:pic>
        <p:nvPicPr>
          <p:cNvPr id="9" name="Picture 8">
            <a:extLst>
              <a:ext uri="{FF2B5EF4-FFF2-40B4-BE49-F238E27FC236}">
                <a16:creationId xmlns:a16="http://schemas.microsoft.com/office/drawing/2014/main" id="{CD0D21C9-CA2C-75C2-4C41-6D2D26D2DB5A}"/>
              </a:ext>
            </a:extLst>
          </p:cNvPr>
          <p:cNvPicPr>
            <a:picLocks noChangeAspect="1"/>
          </p:cNvPicPr>
          <p:nvPr/>
        </p:nvPicPr>
        <p:blipFill>
          <a:blip r:embed="rId4"/>
          <a:stretch>
            <a:fillRect/>
          </a:stretch>
        </p:blipFill>
        <p:spPr>
          <a:xfrm>
            <a:off x="490463" y="1104561"/>
            <a:ext cx="4692772" cy="2717925"/>
          </a:xfrm>
          <a:prstGeom prst="rect">
            <a:avLst/>
          </a:prstGeom>
        </p:spPr>
      </p:pic>
      <p:sp>
        <p:nvSpPr>
          <p:cNvPr id="11" name="TextBox 10">
            <a:extLst>
              <a:ext uri="{FF2B5EF4-FFF2-40B4-BE49-F238E27FC236}">
                <a16:creationId xmlns:a16="http://schemas.microsoft.com/office/drawing/2014/main" id="{F237319C-CE2D-2939-1A24-B82D5E0DA5F9}"/>
              </a:ext>
            </a:extLst>
          </p:cNvPr>
          <p:cNvSpPr txBox="1"/>
          <p:nvPr/>
        </p:nvSpPr>
        <p:spPr>
          <a:xfrm>
            <a:off x="5272343" y="1565127"/>
            <a:ext cx="3871657" cy="338554"/>
          </a:xfrm>
          <a:prstGeom prst="rect">
            <a:avLst/>
          </a:prstGeom>
          <a:noFill/>
        </p:spPr>
        <p:txBody>
          <a:bodyPr wrap="square">
            <a:spAutoFit/>
          </a:bodyPr>
          <a:lstStyle/>
          <a:p>
            <a:r>
              <a:rPr lang="en-US" dirty="0"/>
              <a:t>Examples of bids placed for timeslot 1</a:t>
            </a:r>
            <a:endParaRPr lang="en-US" sz="1400" dirty="0"/>
          </a:p>
        </p:txBody>
      </p:sp>
      <p:pic>
        <p:nvPicPr>
          <p:cNvPr id="15" name="Picture 14">
            <a:extLst>
              <a:ext uri="{FF2B5EF4-FFF2-40B4-BE49-F238E27FC236}">
                <a16:creationId xmlns:a16="http://schemas.microsoft.com/office/drawing/2014/main" id="{21584EBF-FF00-8383-1798-4EFC14F4C2F1}"/>
              </a:ext>
            </a:extLst>
          </p:cNvPr>
          <p:cNvPicPr>
            <a:picLocks noChangeAspect="1"/>
          </p:cNvPicPr>
          <p:nvPr/>
        </p:nvPicPr>
        <p:blipFill>
          <a:blip r:embed="rId5"/>
          <a:stretch>
            <a:fillRect/>
          </a:stretch>
        </p:blipFill>
        <p:spPr>
          <a:xfrm>
            <a:off x="609600" y="4667153"/>
            <a:ext cx="3065440" cy="1215293"/>
          </a:xfrm>
          <a:prstGeom prst="rect">
            <a:avLst/>
          </a:prstGeom>
        </p:spPr>
      </p:pic>
      <p:pic>
        <p:nvPicPr>
          <p:cNvPr id="16" name="Picture 15">
            <a:extLst>
              <a:ext uri="{FF2B5EF4-FFF2-40B4-BE49-F238E27FC236}">
                <a16:creationId xmlns:a16="http://schemas.microsoft.com/office/drawing/2014/main" id="{014578F2-A842-FEF3-C9CF-3C6297293F17}"/>
              </a:ext>
            </a:extLst>
          </p:cNvPr>
          <p:cNvPicPr>
            <a:picLocks noChangeAspect="1"/>
          </p:cNvPicPr>
          <p:nvPr/>
        </p:nvPicPr>
        <p:blipFill>
          <a:blip r:embed="rId6"/>
          <a:stretch>
            <a:fillRect/>
          </a:stretch>
        </p:blipFill>
        <p:spPr>
          <a:xfrm>
            <a:off x="5433494" y="4628249"/>
            <a:ext cx="3306211" cy="1349873"/>
          </a:xfrm>
          <a:prstGeom prst="rect">
            <a:avLst/>
          </a:prstGeom>
        </p:spPr>
      </p:pic>
      <p:cxnSp>
        <p:nvCxnSpPr>
          <p:cNvPr id="18" name="Straight Connector 17">
            <a:extLst>
              <a:ext uri="{FF2B5EF4-FFF2-40B4-BE49-F238E27FC236}">
                <a16:creationId xmlns:a16="http://schemas.microsoft.com/office/drawing/2014/main" id="{43DD9E36-47DF-4E61-AC2A-C6D2C3C4188E}"/>
              </a:ext>
            </a:extLst>
          </p:cNvPr>
          <p:cNvCxnSpPr>
            <a:cxnSpLocks/>
          </p:cNvCxnSpPr>
          <p:nvPr/>
        </p:nvCxnSpPr>
        <p:spPr>
          <a:xfrm>
            <a:off x="4572000" y="4443583"/>
            <a:ext cx="0" cy="157621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3C7A385-BDAB-4057-F53F-51A0B8467D7C}"/>
              </a:ext>
            </a:extLst>
          </p:cNvPr>
          <p:cNvSpPr txBox="1"/>
          <p:nvPr/>
        </p:nvSpPr>
        <p:spPr>
          <a:xfrm>
            <a:off x="-930795" y="4258917"/>
            <a:ext cx="6096000" cy="369332"/>
          </a:xfrm>
          <a:prstGeom prst="rect">
            <a:avLst/>
          </a:prstGeom>
          <a:noFill/>
        </p:spPr>
        <p:txBody>
          <a:bodyPr wrap="square">
            <a:spAutoFit/>
          </a:bodyPr>
          <a:lstStyle/>
          <a:p>
            <a:pPr algn="ctr"/>
            <a:r>
              <a:rPr lang="en-US" b="1" u="sng" dirty="0">
                <a:solidFill>
                  <a:srgbClr val="002060"/>
                </a:solidFill>
                <a:latin typeface="Abadi" panose="020B0604020104020204" pitchFamily="34" charset="0"/>
              </a:rPr>
              <a:t>First Price Sealed Bid Auction</a:t>
            </a:r>
          </a:p>
        </p:txBody>
      </p:sp>
      <p:sp>
        <p:nvSpPr>
          <p:cNvPr id="24" name="TextBox 23">
            <a:extLst>
              <a:ext uri="{FF2B5EF4-FFF2-40B4-BE49-F238E27FC236}">
                <a16:creationId xmlns:a16="http://schemas.microsoft.com/office/drawing/2014/main" id="{83E636B5-7AC4-8283-0957-64E61E5D05F8}"/>
              </a:ext>
            </a:extLst>
          </p:cNvPr>
          <p:cNvSpPr txBox="1"/>
          <p:nvPr/>
        </p:nvSpPr>
        <p:spPr>
          <a:xfrm>
            <a:off x="4000500" y="4261361"/>
            <a:ext cx="6096000" cy="369332"/>
          </a:xfrm>
          <a:prstGeom prst="rect">
            <a:avLst/>
          </a:prstGeom>
          <a:noFill/>
        </p:spPr>
        <p:txBody>
          <a:bodyPr wrap="square">
            <a:spAutoFit/>
          </a:bodyPr>
          <a:lstStyle/>
          <a:p>
            <a:pPr algn="ctr"/>
            <a:r>
              <a:rPr lang="en-US" b="1" u="sng" dirty="0">
                <a:solidFill>
                  <a:srgbClr val="002060"/>
                </a:solidFill>
                <a:latin typeface="Abadi" panose="020B0604020104020204" pitchFamily="34" charset="0"/>
              </a:rPr>
              <a:t>Second Price Sealed Bid Auction</a:t>
            </a:r>
          </a:p>
        </p:txBody>
      </p:sp>
      <p:sp>
        <p:nvSpPr>
          <p:cNvPr id="33" name="TextBox 32">
            <a:extLst>
              <a:ext uri="{FF2B5EF4-FFF2-40B4-BE49-F238E27FC236}">
                <a16:creationId xmlns:a16="http://schemas.microsoft.com/office/drawing/2014/main" id="{ED620327-AF57-068D-91A3-5A5F40BF1D8C}"/>
              </a:ext>
            </a:extLst>
          </p:cNvPr>
          <p:cNvSpPr txBox="1"/>
          <p:nvPr/>
        </p:nvSpPr>
        <p:spPr>
          <a:xfrm>
            <a:off x="457200" y="3716541"/>
            <a:ext cx="8501137" cy="584775"/>
          </a:xfrm>
          <a:prstGeom prst="rect">
            <a:avLst/>
          </a:prstGeom>
          <a:noFill/>
        </p:spPr>
        <p:txBody>
          <a:bodyPr wrap="square">
            <a:spAutoFit/>
          </a:bodyPr>
          <a:lstStyle/>
          <a:p>
            <a:r>
              <a:rPr lang="en-US" sz="1600" dirty="0">
                <a:effectLst/>
                <a:latin typeface="Abadi" panose="020B0604020104020204" pitchFamily="34" charset="0"/>
                <a:ea typeface="Calibri" panose="020F0502020204030204" pitchFamily="34" charset="0"/>
                <a:cs typeface="Times New Roman" panose="02020603050405020304" pitchFamily="18" charset="0"/>
              </a:rPr>
              <a:t>We consider one round of retransmission – the solution can however be extended multi-level relaying.  </a:t>
            </a:r>
            <a:endParaRPr lang="en-US" dirty="0"/>
          </a:p>
        </p:txBody>
      </p:sp>
    </p:spTree>
    <p:extLst>
      <p:ext uri="{BB962C8B-B14F-4D97-AF65-F5344CB8AC3E}">
        <p14:creationId xmlns:p14="http://schemas.microsoft.com/office/powerpoint/2010/main" val="262681253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959884"/>
          </a:xfrm>
        </p:spPr>
        <p:txBody>
          <a:bodyPr/>
          <a:lstStyle/>
          <a:p>
            <a:r>
              <a:rPr lang="en-US" sz="3600" dirty="0"/>
              <a:t>Second Price Auction is stable (No regrets)</a:t>
            </a:r>
            <a:br>
              <a:rPr lang="en-US" sz="3600" dirty="0"/>
            </a:b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3">
            <a:extLst>
              <a:ext uri="{FF2B5EF4-FFF2-40B4-BE49-F238E27FC236}">
                <a16:creationId xmlns:a16="http://schemas.microsoft.com/office/drawing/2014/main" id="{7063E394-064B-4E48-A76F-0001CC4AF25B}"/>
              </a:ext>
            </a:extLst>
          </p:cNvPr>
          <p:cNvSpPr>
            <a:spLocks noGrp="1"/>
          </p:cNvSpPr>
          <p:nvPr>
            <p:ph type="ftr" sz="quarter" idx="11"/>
          </p:nvPr>
        </p:nvSpPr>
        <p:spPr>
          <a:xfrm>
            <a:off x="76200" y="6019800"/>
            <a:ext cx="6477000" cy="609600"/>
          </a:xfrm>
        </p:spPr>
        <p:txBody>
          <a:bodyPr/>
          <a:lstStyle/>
          <a:p>
            <a:pPr>
              <a:defRPr/>
            </a:pPr>
            <a:r>
              <a:rPr lang="en-US" altLang="zh-CN"/>
              <a:t>Department of Computer Science</a:t>
            </a:r>
          </a:p>
          <a:p>
            <a:pPr>
              <a:defRPr/>
            </a:pPr>
            <a:r>
              <a:rPr lang="en-US" altLang="zh-CN"/>
              <a:t>San Diego State University</a:t>
            </a:r>
          </a:p>
        </p:txBody>
      </p:sp>
      <p:sp>
        <p:nvSpPr>
          <p:cNvPr id="10" name="TextBox 9">
            <a:extLst>
              <a:ext uri="{FF2B5EF4-FFF2-40B4-BE49-F238E27FC236}">
                <a16:creationId xmlns:a16="http://schemas.microsoft.com/office/drawing/2014/main" id="{9A16A62F-BDFB-442F-B3B2-17C0897A9A89}"/>
              </a:ext>
            </a:extLst>
          </p:cNvPr>
          <p:cNvSpPr txBox="1"/>
          <p:nvPr/>
        </p:nvSpPr>
        <p:spPr>
          <a:xfrm>
            <a:off x="685800" y="3293762"/>
            <a:ext cx="10318817" cy="369332"/>
          </a:xfrm>
          <a:prstGeom prst="rect">
            <a:avLst/>
          </a:prstGeom>
          <a:noFill/>
        </p:spPr>
        <p:txBody>
          <a:bodyPr wrap="square">
            <a:spAutoFit/>
          </a:bodyPr>
          <a:lstStyle/>
          <a:p>
            <a:r>
              <a:rPr lang="en-US" sz="1800" dirty="0">
                <a:solidFill>
                  <a:srgbClr val="002060"/>
                </a:solidFill>
                <a:latin typeface="Abadi" panose="020B0604020104020204" pitchFamily="34" charset="0"/>
              </a:rPr>
              <a:t>Truth telling is the dominant strategy. Therefore, the user bid their actual valuation.</a:t>
            </a:r>
          </a:p>
        </p:txBody>
      </p:sp>
      <p:pic>
        <p:nvPicPr>
          <p:cNvPr id="11" name="Picture 10">
            <a:extLst>
              <a:ext uri="{FF2B5EF4-FFF2-40B4-BE49-F238E27FC236}">
                <a16:creationId xmlns:a16="http://schemas.microsoft.com/office/drawing/2014/main" id="{58F4D72F-4298-6D54-F77E-ED2B31F78A00}"/>
              </a:ext>
            </a:extLst>
          </p:cNvPr>
          <p:cNvPicPr>
            <a:picLocks noChangeAspect="1"/>
          </p:cNvPicPr>
          <p:nvPr/>
        </p:nvPicPr>
        <p:blipFill>
          <a:blip r:embed="rId2"/>
          <a:stretch>
            <a:fillRect/>
          </a:stretch>
        </p:blipFill>
        <p:spPr>
          <a:xfrm>
            <a:off x="2209800" y="1188484"/>
            <a:ext cx="5156405" cy="2105278"/>
          </a:xfrm>
          <a:prstGeom prst="rect">
            <a:avLst/>
          </a:prstGeom>
        </p:spPr>
      </p:pic>
      <p:sp>
        <p:nvSpPr>
          <p:cNvPr id="12" name="TextBox 11">
            <a:extLst>
              <a:ext uri="{FF2B5EF4-FFF2-40B4-BE49-F238E27FC236}">
                <a16:creationId xmlns:a16="http://schemas.microsoft.com/office/drawing/2014/main" id="{6CC43767-1EC5-6252-9AE2-5DA664B5180D}"/>
              </a:ext>
            </a:extLst>
          </p:cNvPr>
          <p:cNvSpPr txBox="1"/>
          <p:nvPr/>
        </p:nvSpPr>
        <p:spPr>
          <a:xfrm>
            <a:off x="533400" y="3723878"/>
            <a:ext cx="10318817" cy="1846659"/>
          </a:xfrm>
          <a:prstGeom prst="rect">
            <a:avLst/>
          </a:prstGeom>
          <a:noFill/>
        </p:spPr>
        <p:txBody>
          <a:bodyPr wrap="square">
            <a:spAutoFit/>
          </a:bodyPr>
          <a:lstStyle/>
          <a:p>
            <a:r>
              <a:rPr lang="en-US" sz="1400" dirty="0">
                <a:latin typeface="Abadi" panose="020B0604020104020204" pitchFamily="34" charset="0"/>
              </a:rPr>
              <a:t>Imagine you are the winner:</a:t>
            </a:r>
          </a:p>
          <a:p>
            <a:endParaRPr lang="en-US" sz="1400" dirty="0">
              <a:latin typeface="Abadi" panose="020B0604020104020204" pitchFamily="34" charset="0"/>
            </a:endParaRPr>
          </a:p>
          <a:p>
            <a:pPr marL="285750" indent="-285750">
              <a:buFont typeface="Arial" panose="020B0604020202020204" pitchFamily="34" charset="0"/>
              <a:buChar char="•"/>
            </a:pPr>
            <a:r>
              <a:rPr lang="en-US" sz="1400" dirty="0">
                <a:latin typeface="Abadi" panose="020B0604020104020204" pitchFamily="34" charset="0"/>
              </a:rPr>
              <a:t>You pay less than your valuation of service</a:t>
            </a:r>
          </a:p>
          <a:p>
            <a:pPr marL="742950" lvl="1" indent="-285750">
              <a:buFont typeface="Arial" panose="020B0604020202020204" pitchFamily="34" charset="0"/>
              <a:buChar char="•"/>
            </a:pPr>
            <a:r>
              <a:rPr lang="en-US" sz="1400" dirty="0">
                <a:latin typeface="Abadi" panose="020B0604020104020204" pitchFamily="34" charset="0"/>
              </a:rPr>
              <a:t>Increase bid? </a:t>
            </a:r>
          </a:p>
          <a:p>
            <a:pPr marL="1200150" lvl="2" indent="-285750">
              <a:buFont typeface="Arial" panose="020B0604020202020204" pitchFamily="34" charset="0"/>
              <a:buChar char="•"/>
            </a:pPr>
            <a:r>
              <a:rPr lang="en-US" sz="1400" dirty="0">
                <a:latin typeface="Abadi" panose="020B0604020104020204" pitchFamily="34" charset="0"/>
              </a:rPr>
              <a:t>Still win and pay second price</a:t>
            </a:r>
          </a:p>
          <a:p>
            <a:pPr marL="742950" lvl="1" indent="-285750">
              <a:buFont typeface="Arial" panose="020B0604020202020204" pitchFamily="34" charset="0"/>
              <a:buChar char="•"/>
            </a:pPr>
            <a:r>
              <a:rPr lang="en-US" sz="1400" dirty="0">
                <a:latin typeface="Abadi" panose="020B0604020104020204" pitchFamily="34" charset="0"/>
              </a:rPr>
              <a:t>Decrease bid? </a:t>
            </a:r>
          </a:p>
          <a:p>
            <a:pPr marL="1200150" lvl="2" indent="-285750">
              <a:buFont typeface="Arial" panose="020B0604020202020204" pitchFamily="34" charset="0"/>
              <a:buChar char="•"/>
            </a:pPr>
            <a:r>
              <a:rPr lang="en-US" sz="1400" dirty="0">
                <a:latin typeface="Abadi" panose="020B0604020104020204" pitchFamily="34" charset="0"/>
              </a:rPr>
              <a:t>Still win and pay second price</a:t>
            </a:r>
          </a:p>
          <a:p>
            <a:pPr marL="1200150" lvl="2" indent="-285750">
              <a:buFont typeface="Arial" panose="020B0604020202020204" pitchFamily="34" charset="0"/>
              <a:buChar char="•"/>
            </a:pPr>
            <a:r>
              <a:rPr lang="en-US" sz="1400" dirty="0">
                <a:latin typeface="Abadi" panose="020B0604020104020204" pitchFamily="34" charset="0"/>
              </a:rPr>
              <a:t>Lose and pay nothing.</a:t>
            </a:r>
          </a:p>
        </p:txBody>
      </p:sp>
      <p:sp>
        <p:nvSpPr>
          <p:cNvPr id="13" name="TextBox 12">
            <a:extLst>
              <a:ext uri="{FF2B5EF4-FFF2-40B4-BE49-F238E27FC236}">
                <a16:creationId xmlns:a16="http://schemas.microsoft.com/office/drawing/2014/main" id="{7D57B877-DAE0-BA58-8310-3734C8EACE4D}"/>
              </a:ext>
            </a:extLst>
          </p:cNvPr>
          <p:cNvSpPr txBox="1"/>
          <p:nvPr/>
        </p:nvSpPr>
        <p:spPr>
          <a:xfrm>
            <a:off x="4775712" y="3663094"/>
            <a:ext cx="4272116" cy="2031325"/>
          </a:xfrm>
          <a:prstGeom prst="rect">
            <a:avLst/>
          </a:prstGeom>
          <a:noFill/>
        </p:spPr>
        <p:txBody>
          <a:bodyPr wrap="square">
            <a:spAutoFit/>
          </a:bodyPr>
          <a:lstStyle/>
          <a:p>
            <a:r>
              <a:rPr lang="en-US" sz="1400" dirty="0">
                <a:latin typeface="Abadi" panose="020B0604020104020204" pitchFamily="34" charset="0"/>
              </a:rPr>
              <a:t>Imagine you are the loser:</a:t>
            </a:r>
          </a:p>
          <a:p>
            <a:endParaRPr lang="en-US" sz="1400" dirty="0">
              <a:latin typeface="Abadi" panose="020B0604020104020204" pitchFamily="34" charset="0"/>
            </a:endParaRPr>
          </a:p>
          <a:p>
            <a:pPr marL="285750" indent="-285750">
              <a:buFont typeface="Arial" panose="020B0604020202020204" pitchFamily="34" charset="0"/>
              <a:buChar char="•"/>
            </a:pPr>
            <a:r>
              <a:rPr lang="en-US" sz="1400" dirty="0">
                <a:latin typeface="Abadi" panose="020B0604020104020204" pitchFamily="34" charset="0"/>
              </a:rPr>
              <a:t>You pay less than your valuation of service</a:t>
            </a:r>
          </a:p>
          <a:p>
            <a:pPr marL="742950" lvl="1" indent="-285750">
              <a:buFont typeface="Arial" panose="020B0604020202020204" pitchFamily="34" charset="0"/>
              <a:buChar char="•"/>
            </a:pPr>
            <a:r>
              <a:rPr lang="en-US" sz="1400" dirty="0">
                <a:latin typeface="Abadi" panose="020B0604020104020204" pitchFamily="34" charset="0"/>
              </a:rPr>
              <a:t>Increase bid? </a:t>
            </a:r>
          </a:p>
          <a:p>
            <a:pPr marL="1200150" lvl="2" indent="-285750">
              <a:buFont typeface="Arial" panose="020B0604020202020204" pitchFamily="34" charset="0"/>
              <a:buChar char="•"/>
            </a:pPr>
            <a:r>
              <a:rPr lang="en-US" sz="1400" dirty="0">
                <a:latin typeface="Abadi" panose="020B0604020104020204" pitchFamily="34" charset="0"/>
              </a:rPr>
              <a:t>Still lose and pay nothing</a:t>
            </a:r>
          </a:p>
          <a:p>
            <a:pPr marL="1200150" lvl="2" indent="-285750">
              <a:buFont typeface="Arial" panose="020B0604020202020204" pitchFamily="34" charset="0"/>
              <a:buChar char="•"/>
            </a:pPr>
            <a:r>
              <a:rPr lang="en-US" sz="1400" dirty="0">
                <a:latin typeface="Abadi" panose="020B0604020104020204" pitchFamily="34" charset="0"/>
              </a:rPr>
              <a:t>win.. But pay more than you value the service</a:t>
            </a:r>
          </a:p>
          <a:p>
            <a:pPr marL="742950" lvl="1" indent="-285750">
              <a:buFont typeface="Arial" panose="020B0604020202020204" pitchFamily="34" charset="0"/>
              <a:buChar char="•"/>
            </a:pPr>
            <a:r>
              <a:rPr lang="en-US" sz="1400" dirty="0">
                <a:latin typeface="Abadi" panose="020B0604020104020204" pitchFamily="34" charset="0"/>
              </a:rPr>
              <a:t>Decrease bid? </a:t>
            </a:r>
          </a:p>
          <a:p>
            <a:pPr marL="1200150" lvl="2" indent="-285750">
              <a:buFont typeface="Arial" panose="020B0604020202020204" pitchFamily="34" charset="0"/>
              <a:buChar char="•"/>
            </a:pPr>
            <a:r>
              <a:rPr lang="en-US" sz="1400" dirty="0">
                <a:latin typeface="Abadi" panose="020B0604020104020204" pitchFamily="34" charset="0"/>
              </a:rPr>
              <a:t>Still lose and receive nothing.</a:t>
            </a:r>
          </a:p>
        </p:txBody>
      </p:sp>
      <p:cxnSp>
        <p:nvCxnSpPr>
          <p:cNvPr id="14" name="Straight Connector 13">
            <a:extLst>
              <a:ext uri="{FF2B5EF4-FFF2-40B4-BE49-F238E27FC236}">
                <a16:creationId xmlns:a16="http://schemas.microsoft.com/office/drawing/2014/main" id="{DE9036CD-B11E-3CA0-FFA0-2E97060B82A3}"/>
              </a:ext>
            </a:extLst>
          </p:cNvPr>
          <p:cNvCxnSpPr>
            <a:cxnSpLocks/>
          </p:cNvCxnSpPr>
          <p:nvPr/>
        </p:nvCxnSpPr>
        <p:spPr>
          <a:xfrm>
            <a:off x="4552335" y="3723878"/>
            <a:ext cx="0" cy="2105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05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90F4-8885-1A23-B75F-B615BE2BA41E}"/>
              </a:ext>
            </a:extLst>
          </p:cNvPr>
          <p:cNvSpPr>
            <a:spLocks noGrp="1"/>
          </p:cNvSpPr>
          <p:nvPr>
            <p:ph type="title"/>
          </p:nvPr>
        </p:nvSpPr>
        <p:spPr>
          <a:xfrm>
            <a:off x="457200" y="76200"/>
            <a:ext cx="8229600" cy="1446550"/>
          </a:xfrm>
        </p:spPr>
        <p:txBody>
          <a:bodyPr/>
          <a:lstStyle/>
          <a:p>
            <a:r>
              <a:rPr lang="en-US" dirty="0"/>
              <a:t>Computation of Bid – First Price Auction</a:t>
            </a:r>
          </a:p>
        </p:txBody>
      </p:sp>
      <p:sp>
        <p:nvSpPr>
          <p:cNvPr id="4" name="Footer Placeholder 3">
            <a:extLst>
              <a:ext uri="{FF2B5EF4-FFF2-40B4-BE49-F238E27FC236}">
                <a16:creationId xmlns:a16="http://schemas.microsoft.com/office/drawing/2014/main" id="{60985818-F8FB-DA89-7B9E-56D2DABFD116}"/>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CB57FFAA-3EF7-45EB-A2E0-1FE7C90E1008}"/>
              </a:ext>
            </a:extLst>
          </p:cNvPr>
          <p:cNvSpPr>
            <a:spLocks noGrp="1"/>
          </p:cNvSpPr>
          <p:nvPr>
            <p:ph type="sldNum" sz="quarter" idx="12"/>
          </p:nvPr>
        </p:nvSpPr>
        <p:spPr/>
        <p:txBody>
          <a:bodyPr/>
          <a:lstStyle/>
          <a:p>
            <a:fld id="{2050F49C-602C-40E8-9DEA-0101FA6C2256}" type="slidenum">
              <a:rPr lang="en-US" altLang="zh-CN" smtClean="0"/>
              <a:pPr/>
              <a:t>14</a:t>
            </a:fld>
            <a:endParaRPr lang="en-US" altLang="zh-CN"/>
          </a:p>
        </p:txBody>
      </p:sp>
      <p:pic>
        <p:nvPicPr>
          <p:cNvPr id="8" name="Picture 7">
            <a:extLst>
              <a:ext uri="{FF2B5EF4-FFF2-40B4-BE49-F238E27FC236}">
                <a16:creationId xmlns:a16="http://schemas.microsoft.com/office/drawing/2014/main" id="{9EACC4B2-B609-688F-1B60-0A47A1051F13}"/>
              </a:ext>
            </a:extLst>
          </p:cNvPr>
          <p:cNvPicPr>
            <a:picLocks noChangeAspect="1"/>
          </p:cNvPicPr>
          <p:nvPr/>
        </p:nvPicPr>
        <p:blipFill>
          <a:blip r:embed="rId2"/>
          <a:stretch>
            <a:fillRect/>
          </a:stretch>
        </p:blipFill>
        <p:spPr>
          <a:xfrm>
            <a:off x="581744" y="1651411"/>
            <a:ext cx="3837856" cy="939390"/>
          </a:xfrm>
          <a:prstGeom prst="rect">
            <a:avLst/>
          </a:prstGeom>
        </p:spPr>
      </p:pic>
      <p:pic>
        <p:nvPicPr>
          <p:cNvPr id="9" name="Picture 8">
            <a:extLst>
              <a:ext uri="{FF2B5EF4-FFF2-40B4-BE49-F238E27FC236}">
                <a16:creationId xmlns:a16="http://schemas.microsoft.com/office/drawing/2014/main" id="{99A8EEBB-4FB6-E0E2-ADE8-5B6D00F2EC4C}"/>
              </a:ext>
            </a:extLst>
          </p:cNvPr>
          <p:cNvPicPr>
            <a:picLocks noChangeAspect="1"/>
          </p:cNvPicPr>
          <p:nvPr/>
        </p:nvPicPr>
        <p:blipFill>
          <a:blip r:embed="rId3"/>
          <a:stretch>
            <a:fillRect/>
          </a:stretch>
        </p:blipFill>
        <p:spPr>
          <a:xfrm>
            <a:off x="581743" y="2846621"/>
            <a:ext cx="3837857" cy="3044325"/>
          </a:xfrm>
          <a:prstGeom prst="rect">
            <a:avLst/>
          </a:prstGeom>
        </p:spPr>
      </p:pic>
      <p:pic>
        <p:nvPicPr>
          <p:cNvPr id="10" name="Picture 9">
            <a:extLst>
              <a:ext uri="{FF2B5EF4-FFF2-40B4-BE49-F238E27FC236}">
                <a16:creationId xmlns:a16="http://schemas.microsoft.com/office/drawing/2014/main" id="{9723F362-C607-C887-5FE2-0197AC705849}"/>
              </a:ext>
            </a:extLst>
          </p:cNvPr>
          <p:cNvPicPr>
            <a:picLocks noChangeAspect="1"/>
          </p:cNvPicPr>
          <p:nvPr/>
        </p:nvPicPr>
        <p:blipFill>
          <a:blip r:embed="rId4"/>
          <a:stretch>
            <a:fillRect/>
          </a:stretch>
        </p:blipFill>
        <p:spPr>
          <a:xfrm>
            <a:off x="4572000" y="1757176"/>
            <a:ext cx="3837856" cy="1116926"/>
          </a:xfrm>
          <a:prstGeom prst="rect">
            <a:avLst/>
          </a:prstGeom>
        </p:spPr>
      </p:pic>
      <p:cxnSp>
        <p:nvCxnSpPr>
          <p:cNvPr id="11" name="Straight Connector 10">
            <a:extLst>
              <a:ext uri="{FF2B5EF4-FFF2-40B4-BE49-F238E27FC236}">
                <a16:creationId xmlns:a16="http://schemas.microsoft.com/office/drawing/2014/main" id="{ADC2ED4F-7359-D482-5CBE-339806BD8455}"/>
              </a:ext>
            </a:extLst>
          </p:cNvPr>
          <p:cNvCxnSpPr>
            <a:cxnSpLocks/>
          </p:cNvCxnSpPr>
          <p:nvPr/>
        </p:nvCxnSpPr>
        <p:spPr>
          <a:xfrm>
            <a:off x="4724400" y="1667673"/>
            <a:ext cx="0" cy="4223273"/>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58C754A-0E31-62AD-6A82-CA368C26D597}"/>
              </a:ext>
            </a:extLst>
          </p:cNvPr>
          <p:cNvPicPr>
            <a:picLocks noChangeAspect="1"/>
          </p:cNvPicPr>
          <p:nvPr/>
        </p:nvPicPr>
        <p:blipFill>
          <a:blip r:embed="rId5"/>
          <a:stretch>
            <a:fillRect/>
          </a:stretch>
        </p:blipFill>
        <p:spPr>
          <a:xfrm>
            <a:off x="4876801" y="3569791"/>
            <a:ext cx="4043515" cy="1597983"/>
          </a:xfrm>
          <a:prstGeom prst="rect">
            <a:avLst/>
          </a:prstGeom>
        </p:spPr>
      </p:pic>
    </p:spTree>
    <p:extLst>
      <p:ext uri="{BB962C8B-B14F-4D97-AF65-F5344CB8AC3E}">
        <p14:creationId xmlns:p14="http://schemas.microsoft.com/office/powerpoint/2010/main" val="39680470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90F4-8885-1A23-B75F-B615BE2BA41E}"/>
              </a:ext>
            </a:extLst>
          </p:cNvPr>
          <p:cNvSpPr>
            <a:spLocks noGrp="1"/>
          </p:cNvSpPr>
          <p:nvPr>
            <p:ph type="title"/>
          </p:nvPr>
        </p:nvSpPr>
        <p:spPr>
          <a:xfrm>
            <a:off x="457200" y="76200"/>
            <a:ext cx="8229600" cy="1446550"/>
          </a:xfrm>
        </p:spPr>
        <p:txBody>
          <a:bodyPr/>
          <a:lstStyle/>
          <a:p>
            <a:r>
              <a:rPr lang="en-US" dirty="0"/>
              <a:t>Computation of Bid – Second Bid Auction</a:t>
            </a:r>
          </a:p>
        </p:txBody>
      </p:sp>
      <p:sp>
        <p:nvSpPr>
          <p:cNvPr id="4" name="Footer Placeholder 3">
            <a:extLst>
              <a:ext uri="{FF2B5EF4-FFF2-40B4-BE49-F238E27FC236}">
                <a16:creationId xmlns:a16="http://schemas.microsoft.com/office/drawing/2014/main" id="{60985818-F8FB-DA89-7B9E-56D2DABFD116}"/>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CB57FFAA-3EF7-45EB-A2E0-1FE7C90E1008}"/>
              </a:ext>
            </a:extLst>
          </p:cNvPr>
          <p:cNvSpPr>
            <a:spLocks noGrp="1"/>
          </p:cNvSpPr>
          <p:nvPr>
            <p:ph type="sldNum" sz="quarter" idx="12"/>
          </p:nvPr>
        </p:nvSpPr>
        <p:spPr/>
        <p:txBody>
          <a:bodyPr/>
          <a:lstStyle/>
          <a:p>
            <a:fld id="{2050F49C-602C-40E8-9DEA-0101FA6C2256}" type="slidenum">
              <a:rPr lang="en-US" altLang="zh-CN" smtClean="0"/>
              <a:pPr/>
              <a:t>15</a:t>
            </a:fld>
            <a:endParaRPr lang="en-US" altLang="zh-CN"/>
          </a:p>
        </p:txBody>
      </p:sp>
      <p:pic>
        <p:nvPicPr>
          <p:cNvPr id="3" name="Picture 2">
            <a:extLst>
              <a:ext uri="{FF2B5EF4-FFF2-40B4-BE49-F238E27FC236}">
                <a16:creationId xmlns:a16="http://schemas.microsoft.com/office/drawing/2014/main" id="{9E61E981-A2EF-3898-E36C-EDEA72B92899}"/>
              </a:ext>
            </a:extLst>
          </p:cNvPr>
          <p:cNvPicPr>
            <a:picLocks noChangeAspect="1"/>
          </p:cNvPicPr>
          <p:nvPr/>
        </p:nvPicPr>
        <p:blipFill>
          <a:blip r:embed="rId2"/>
          <a:stretch>
            <a:fillRect/>
          </a:stretch>
        </p:blipFill>
        <p:spPr>
          <a:xfrm>
            <a:off x="609600" y="1676400"/>
            <a:ext cx="4155975" cy="2133600"/>
          </a:xfrm>
          <a:prstGeom prst="rect">
            <a:avLst/>
          </a:prstGeom>
        </p:spPr>
      </p:pic>
      <p:pic>
        <p:nvPicPr>
          <p:cNvPr id="6" name="Picture 5">
            <a:extLst>
              <a:ext uri="{FF2B5EF4-FFF2-40B4-BE49-F238E27FC236}">
                <a16:creationId xmlns:a16="http://schemas.microsoft.com/office/drawing/2014/main" id="{AFC31831-CEFB-42E5-B11B-BB54365CDE51}"/>
              </a:ext>
            </a:extLst>
          </p:cNvPr>
          <p:cNvPicPr>
            <a:picLocks noChangeAspect="1"/>
          </p:cNvPicPr>
          <p:nvPr/>
        </p:nvPicPr>
        <p:blipFill>
          <a:blip r:embed="rId3"/>
          <a:stretch>
            <a:fillRect/>
          </a:stretch>
        </p:blipFill>
        <p:spPr>
          <a:xfrm>
            <a:off x="609600" y="3950950"/>
            <a:ext cx="4155975" cy="417850"/>
          </a:xfrm>
          <a:prstGeom prst="rect">
            <a:avLst/>
          </a:prstGeom>
        </p:spPr>
      </p:pic>
      <p:pic>
        <p:nvPicPr>
          <p:cNvPr id="7" name="Picture 6">
            <a:extLst>
              <a:ext uri="{FF2B5EF4-FFF2-40B4-BE49-F238E27FC236}">
                <a16:creationId xmlns:a16="http://schemas.microsoft.com/office/drawing/2014/main" id="{E89C2C54-EA53-0569-A070-6F297F37AA79}"/>
              </a:ext>
            </a:extLst>
          </p:cNvPr>
          <p:cNvPicPr>
            <a:picLocks noChangeAspect="1"/>
          </p:cNvPicPr>
          <p:nvPr/>
        </p:nvPicPr>
        <p:blipFill>
          <a:blip r:embed="rId4"/>
          <a:stretch>
            <a:fillRect/>
          </a:stretch>
        </p:blipFill>
        <p:spPr>
          <a:xfrm>
            <a:off x="5105400" y="1777922"/>
            <a:ext cx="3699167" cy="3961306"/>
          </a:xfrm>
          <a:prstGeom prst="rect">
            <a:avLst/>
          </a:prstGeom>
        </p:spPr>
      </p:pic>
      <p:cxnSp>
        <p:nvCxnSpPr>
          <p:cNvPr id="12" name="Straight Connector 11">
            <a:extLst>
              <a:ext uri="{FF2B5EF4-FFF2-40B4-BE49-F238E27FC236}">
                <a16:creationId xmlns:a16="http://schemas.microsoft.com/office/drawing/2014/main" id="{8C37CDCF-0391-E788-FD24-5F3C9F3D01D6}"/>
              </a:ext>
            </a:extLst>
          </p:cNvPr>
          <p:cNvCxnSpPr>
            <a:cxnSpLocks/>
          </p:cNvCxnSpPr>
          <p:nvPr/>
        </p:nvCxnSpPr>
        <p:spPr>
          <a:xfrm>
            <a:off x="4953000" y="1664110"/>
            <a:ext cx="0" cy="4075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5715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90F4-8885-1A23-B75F-B615BE2BA41E}"/>
              </a:ext>
            </a:extLst>
          </p:cNvPr>
          <p:cNvSpPr>
            <a:spLocks noGrp="1"/>
          </p:cNvSpPr>
          <p:nvPr>
            <p:ph type="title"/>
          </p:nvPr>
        </p:nvSpPr>
        <p:spPr>
          <a:xfrm>
            <a:off x="457200" y="414754"/>
            <a:ext cx="8229600" cy="769441"/>
          </a:xfrm>
        </p:spPr>
        <p:txBody>
          <a:bodyPr/>
          <a:lstStyle/>
          <a:p>
            <a:r>
              <a:rPr lang="en-US" dirty="0"/>
              <a:t>VCG Auction</a:t>
            </a:r>
          </a:p>
        </p:txBody>
      </p:sp>
      <p:sp>
        <p:nvSpPr>
          <p:cNvPr id="4" name="Footer Placeholder 3">
            <a:extLst>
              <a:ext uri="{FF2B5EF4-FFF2-40B4-BE49-F238E27FC236}">
                <a16:creationId xmlns:a16="http://schemas.microsoft.com/office/drawing/2014/main" id="{60985818-F8FB-DA89-7B9E-56D2DABFD116}"/>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CB57FFAA-3EF7-45EB-A2E0-1FE7C90E1008}"/>
              </a:ext>
            </a:extLst>
          </p:cNvPr>
          <p:cNvSpPr>
            <a:spLocks noGrp="1"/>
          </p:cNvSpPr>
          <p:nvPr>
            <p:ph type="sldNum" sz="quarter" idx="12"/>
          </p:nvPr>
        </p:nvSpPr>
        <p:spPr/>
        <p:txBody>
          <a:bodyPr/>
          <a:lstStyle/>
          <a:p>
            <a:fld id="{2050F49C-602C-40E8-9DEA-0101FA6C2256}" type="slidenum">
              <a:rPr lang="en-US" altLang="zh-CN" smtClean="0"/>
              <a:pPr/>
              <a:t>16</a:t>
            </a:fld>
            <a:endParaRPr lang="en-US" altLang="zh-CN"/>
          </a:p>
        </p:txBody>
      </p:sp>
      <p:pic>
        <p:nvPicPr>
          <p:cNvPr id="8" name="Picture 7">
            <a:extLst>
              <a:ext uri="{FF2B5EF4-FFF2-40B4-BE49-F238E27FC236}">
                <a16:creationId xmlns:a16="http://schemas.microsoft.com/office/drawing/2014/main" id="{31CE927A-BE64-655D-C93A-82D984A39102}"/>
              </a:ext>
            </a:extLst>
          </p:cNvPr>
          <p:cNvPicPr>
            <a:picLocks noChangeAspect="1"/>
          </p:cNvPicPr>
          <p:nvPr/>
        </p:nvPicPr>
        <p:blipFill>
          <a:blip r:embed="rId2"/>
          <a:stretch>
            <a:fillRect/>
          </a:stretch>
        </p:blipFill>
        <p:spPr>
          <a:xfrm>
            <a:off x="2752116" y="1184195"/>
            <a:ext cx="3801084" cy="1377020"/>
          </a:xfrm>
          <a:prstGeom prst="rect">
            <a:avLst/>
          </a:prstGeom>
        </p:spPr>
      </p:pic>
      <p:sp>
        <p:nvSpPr>
          <p:cNvPr id="9" name="TextBox 8">
            <a:extLst>
              <a:ext uri="{FF2B5EF4-FFF2-40B4-BE49-F238E27FC236}">
                <a16:creationId xmlns:a16="http://schemas.microsoft.com/office/drawing/2014/main" id="{7C0AD90A-5569-A496-4063-A1E5A214C2F1}"/>
              </a:ext>
            </a:extLst>
          </p:cNvPr>
          <p:cNvSpPr txBox="1"/>
          <p:nvPr/>
        </p:nvSpPr>
        <p:spPr>
          <a:xfrm>
            <a:off x="457200" y="2473058"/>
            <a:ext cx="9210262" cy="584775"/>
          </a:xfrm>
          <a:prstGeom prst="rect">
            <a:avLst/>
          </a:prstGeom>
          <a:noFill/>
        </p:spPr>
        <p:txBody>
          <a:bodyPr wrap="square">
            <a:spAutoFit/>
          </a:bodyPr>
          <a:lstStyle/>
          <a:p>
            <a:r>
              <a:rPr lang="en-US" b="1" dirty="0">
                <a:effectLst/>
                <a:latin typeface="NimbusRomNo9L"/>
              </a:rPr>
              <a:t>Step 1: </a:t>
            </a:r>
            <a:r>
              <a:rPr lang="en-US" dirty="0">
                <a:effectLst/>
                <a:latin typeface="NimbusRomNo9L"/>
              </a:rPr>
              <a:t>The relay will choose to service all the three users as the combined bid is the highest </a:t>
            </a:r>
            <a:r>
              <a:rPr lang="en-US" dirty="0">
                <a:effectLst/>
                <a:latin typeface="CMR10"/>
              </a:rPr>
              <a:t>(2+2</a:t>
            </a:r>
            <a:r>
              <a:rPr lang="en-US" dirty="0">
                <a:effectLst/>
                <a:latin typeface="CMMI10"/>
              </a:rPr>
              <a:t>.</a:t>
            </a:r>
            <a:r>
              <a:rPr lang="en-US" dirty="0">
                <a:effectLst/>
                <a:latin typeface="CMR10"/>
              </a:rPr>
              <a:t>5+3) </a:t>
            </a:r>
            <a:r>
              <a:rPr lang="en-US" dirty="0">
                <a:effectLst/>
                <a:latin typeface="CMMI10"/>
              </a:rPr>
              <a:t>&gt; </a:t>
            </a:r>
            <a:r>
              <a:rPr lang="en-US" dirty="0">
                <a:effectLst/>
                <a:latin typeface="CMR10"/>
              </a:rPr>
              <a:t>(3+4) </a:t>
            </a:r>
            <a:r>
              <a:rPr lang="en-US" dirty="0">
                <a:effectLst/>
                <a:latin typeface="CMMI10"/>
              </a:rPr>
              <a:t>&gt; </a:t>
            </a:r>
            <a:r>
              <a:rPr lang="en-US" dirty="0">
                <a:effectLst/>
                <a:latin typeface="CMR10"/>
              </a:rPr>
              <a:t>5</a:t>
            </a:r>
            <a:r>
              <a:rPr lang="en-US" dirty="0">
                <a:effectLst/>
                <a:latin typeface="NimbusRomNo9L"/>
              </a:rPr>
              <a:t>. </a:t>
            </a:r>
            <a:endParaRPr lang="en-US" sz="1400" dirty="0"/>
          </a:p>
        </p:txBody>
      </p:sp>
      <p:sp>
        <p:nvSpPr>
          <p:cNvPr id="10" name="TextBox 9">
            <a:extLst>
              <a:ext uri="{FF2B5EF4-FFF2-40B4-BE49-F238E27FC236}">
                <a16:creationId xmlns:a16="http://schemas.microsoft.com/office/drawing/2014/main" id="{84D9934F-B034-4A43-45AE-F63421428CF4}"/>
              </a:ext>
            </a:extLst>
          </p:cNvPr>
          <p:cNvSpPr txBox="1"/>
          <p:nvPr/>
        </p:nvSpPr>
        <p:spPr>
          <a:xfrm>
            <a:off x="457200" y="2999948"/>
            <a:ext cx="10567804" cy="1354217"/>
          </a:xfrm>
          <a:prstGeom prst="rect">
            <a:avLst/>
          </a:prstGeom>
          <a:noFill/>
        </p:spPr>
        <p:txBody>
          <a:bodyPr wrap="square">
            <a:spAutoFit/>
          </a:bodyPr>
          <a:lstStyle/>
          <a:p>
            <a:r>
              <a:rPr lang="en-US" b="1" dirty="0">
                <a:effectLst/>
                <a:latin typeface="NimbusRomNo9L"/>
              </a:rPr>
              <a:t>Step 2: </a:t>
            </a:r>
            <a:r>
              <a:rPr lang="en-US" dirty="0">
                <a:effectLst/>
                <a:latin typeface="NimbusRomNo9L"/>
              </a:rPr>
              <a:t>Cost for </a:t>
            </a:r>
            <a:r>
              <a:rPr lang="en-US" dirty="0">
                <a:effectLst/>
                <a:latin typeface="CMMI10"/>
              </a:rPr>
              <a:t>EU</a:t>
            </a:r>
            <a:r>
              <a:rPr lang="en-US" sz="700" dirty="0">
                <a:effectLst/>
                <a:latin typeface="CMR7"/>
              </a:rPr>
              <a:t>2</a:t>
            </a:r>
            <a:r>
              <a:rPr lang="en-US" dirty="0">
                <a:effectLst/>
                <a:latin typeface="NimbusRomNo9L"/>
              </a:rPr>
              <a:t>: </a:t>
            </a:r>
            <a:endParaRPr lang="en-US" sz="1400" dirty="0">
              <a:latin typeface="NimbusRomNo9L"/>
            </a:endParaRPr>
          </a:p>
          <a:p>
            <a:r>
              <a:rPr lang="en-US" dirty="0">
                <a:effectLst/>
                <a:latin typeface="NimbusRomNo9L"/>
              </a:rPr>
              <a:t>		The cost is computed ignoring </a:t>
            </a:r>
            <a:r>
              <a:rPr lang="en-US" dirty="0">
                <a:effectLst/>
                <a:latin typeface="CMMI10"/>
              </a:rPr>
              <a:t>EU</a:t>
            </a:r>
            <a:r>
              <a:rPr lang="en-US" sz="700" dirty="0">
                <a:effectLst/>
                <a:latin typeface="CMR7"/>
              </a:rPr>
              <a:t>2 </a:t>
            </a:r>
            <a:r>
              <a:rPr lang="en-US" dirty="0">
                <a:effectLst/>
                <a:latin typeface="NimbusRomNo9L"/>
              </a:rPr>
              <a:t>= 3+4 = 7. </a:t>
            </a:r>
          </a:p>
          <a:p>
            <a:r>
              <a:rPr lang="en-US" sz="1400" dirty="0">
                <a:latin typeface="NimbusRomNo9L"/>
              </a:rPr>
              <a:t>		</a:t>
            </a:r>
            <a:r>
              <a:rPr lang="en-US" dirty="0">
                <a:effectLst/>
                <a:latin typeface="NimbusRomNo9L"/>
              </a:rPr>
              <a:t>With </a:t>
            </a:r>
            <a:r>
              <a:rPr lang="en-US" dirty="0">
                <a:effectLst/>
                <a:latin typeface="CMMI10"/>
              </a:rPr>
              <a:t>EU</a:t>
            </a:r>
            <a:r>
              <a:rPr lang="en-US" sz="700" dirty="0">
                <a:effectLst/>
                <a:latin typeface="CMR7"/>
              </a:rPr>
              <a:t>2 </a:t>
            </a:r>
            <a:r>
              <a:rPr lang="en-US" dirty="0">
                <a:effectLst/>
                <a:latin typeface="NimbusRomNo9L"/>
              </a:rPr>
              <a:t>in the society, the money from other users is 2.5+3=5.5. </a:t>
            </a:r>
          </a:p>
          <a:p>
            <a:r>
              <a:rPr lang="en-US" sz="1400" dirty="0">
                <a:latin typeface="NimbusRomNo9L"/>
              </a:rPr>
              <a:t>		 </a:t>
            </a:r>
            <a:r>
              <a:rPr lang="en-US" dirty="0">
                <a:effectLst/>
                <a:latin typeface="NimbusRomNo9L"/>
              </a:rPr>
              <a:t>The </a:t>
            </a:r>
            <a:r>
              <a:rPr lang="en-US" dirty="0">
                <a:effectLst/>
                <a:latin typeface="CMMI10"/>
              </a:rPr>
              <a:t>EU</a:t>
            </a:r>
            <a:r>
              <a:rPr lang="en-US" sz="700" dirty="0">
                <a:effectLst/>
                <a:latin typeface="CMR7"/>
              </a:rPr>
              <a:t>2 </a:t>
            </a:r>
            <a:r>
              <a:rPr lang="en-US" dirty="0">
                <a:effectLst/>
                <a:latin typeface="NimbusRomNo9L"/>
              </a:rPr>
              <a:t>pays 7-5.5=</a:t>
            </a:r>
            <a:r>
              <a:rPr lang="en-US" b="1" dirty="0">
                <a:effectLst/>
                <a:latin typeface="NimbusRomNo9L"/>
              </a:rPr>
              <a:t>1.5</a:t>
            </a:r>
            <a:r>
              <a:rPr lang="en-US" dirty="0">
                <a:effectLst/>
                <a:latin typeface="NimbusRomNo9L"/>
              </a:rPr>
              <a:t>. </a:t>
            </a:r>
          </a:p>
          <a:p>
            <a:r>
              <a:rPr lang="en-US" sz="1400" dirty="0">
                <a:latin typeface="NimbusRomNo9L"/>
              </a:rPr>
              <a:t>	      	  </a:t>
            </a:r>
            <a:r>
              <a:rPr lang="en-US" dirty="0">
                <a:effectLst/>
                <a:latin typeface="NimbusRomNo9L"/>
              </a:rPr>
              <a:t>Similarly cost of </a:t>
            </a:r>
            <a:r>
              <a:rPr lang="en-US" dirty="0">
                <a:effectLst/>
                <a:latin typeface="CMMI10"/>
              </a:rPr>
              <a:t>EU</a:t>
            </a:r>
            <a:r>
              <a:rPr lang="en-US" sz="700" dirty="0">
                <a:effectLst/>
                <a:latin typeface="CMR7"/>
              </a:rPr>
              <a:t>3 </a:t>
            </a:r>
            <a:r>
              <a:rPr lang="en-US" dirty="0">
                <a:effectLst/>
                <a:latin typeface="NimbusRomNo9L"/>
              </a:rPr>
              <a:t>and </a:t>
            </a:r>
            <a:r>
              <a:rPr lang="en-US" dirty="0">
                <a:effectLst/>
                <a:latin typeface="CMMI10"/>
              </a:rPr>
              <a:t>EU</a:t>
            </a:r>
            <a:r>
              <a:rPr lang="en-US" sz="700" dirty="0">
                <a:effectLst/>
                <a:latin typeface="CMR7"/>
              </a:rPr>
              <a:t>4 </a:t>
            </a:r>
            <a:r>
              <a:rPr lang="en-US" dirty="0">
                <a:effectLst/>
                <a:latin typeface="NimbusRomNo9L"/>
              </a:rPr>
              <a:t>can be computed as 1 and 2. </a:t>
            </a:r>
            <a:endParaRPr lang="en-US" sz="1400" dirty="0"/>
          </a:p>
        </p:txBody>
      </p:sp>
      <p:sp>
        <p:nvSpPr>
          <p:cNvPr id="11" name="TextBox 10">
            <a:extLst>
              <a:ext uri="{FF2B5EF4-FFF2-40B4-BE49-F238E27FC236}">
                <a16:creationId xmlns:a16="http://schemas.microsoft.com/office/drawing/2014/main" id="{CB495693-DCAE-8098-F202-0305C9281E63}"/>
              </a:ext>
            </a:extLst>
          </p:cNvPr>
          <p:cNvSpPr txBox="1"/>
          <p:nvPr/>
        </p:nvSpPr>
        <p:spPr>
          <a:xfrm>
            <a:off x="457200" y="4208484"/>
            <a:ext cx="8534400" cy="584775"/>
          </a:xfrm>
          <a:prstGeom prst="rect">
            <a:avLst/>
          </a:prstGeom>
          <a:noFill/>
        </p:spPr>
        <p:txBody>
          <a:bodyPr wrap="square">
            <a:spAutoFit/>
          </a:bodyPr>
          <a:lstStyle/>
          <a:p>
            <a:r>
              <a:rPr lang="en-US" b="1" dirty="0">
                <a:effectLst/>
                <a:latin typeface="NimbusRomNo9L"/>
              </a:rPr>
              <a:t>Step 3: </a:t>
            </a:r>
            <a:r>
              <a:rPr lang="en-US" dirty="0">
                <a:effectLst/>
                <a:latin typeface="NimbusRomNo9L"/>
              </a:rPr>
              <a:t>The </a:t>
            </a:r>
            <a:r>
              <a:rPr lang="en-US" dirty="0">
                <a:effectLst/>
                <a:latin typeface="CMMI10"/>
              </a:rPr>
              <a:t>RU </a:t>
            </a:r>
            <a:r>
              <a:rPr lang="en-US" dirty="0">
                <a:effectLst/>
                <a:latin typeface="NimbusRomNo9L"/>
              </a:rPr>
              <a:t>provides retransmission for all the three users for prices </a:t>
            </a:r>
            <a:r>
              <a:rPr lang="en-US" dirty="0">
                <a:effectLst/>
                <a:latin typeface="CMR10"/>
              </a:rPr>
              <a:t>$1</a:t>
            </a:r>
            <a:r>
              <a:rPr lang="en-US" dirty="0">
                <a:effectLst/>
                <a:latin typeface="CMMI10"/>
              </a:rPr>
              <a:t>.</a:t>
            </a:r>
            <a:r>
              <a:rPr lang="en-US" dirty="0">
                <a:effectLst/>
                <a:latin typeface="CMR10"/>
              </a:rPr>
              <a:t>5</a:t>
            </a:r>
            <a:r>
              <a:rPr lang="en-US" dirty="0">
                <a:effectLst/>
                <a:latin typeface="NimbusRomNo9L"/>
              </a:rPr>
              <a:t>, </a:t>
            </a:r>
            <a:r>
              <a:rPr lang="en-US" dirty="0">
                <a:effectLst/>
                <a:latin typeface="CMR10"/>
              </a:rPr>
              <a:t>$1 </a:t>
            </a:r>
            <a:r>
              <a:rPr lang="en-US" dirty="0">
                <a:effectLst/>
                <a:latin typeface="NimbusRomNo9L"/>
              </a:rPr>
              <a:t>and </a:t>
            </a:r>
            <a:r>
              <a:rPr lang="en-US" dirty="0">
                <a:effectLst/>
                <a:latin typeface="CMR10"/>
              </a:rPr>
              <a:t>$2 </a:t>
            </a:r>
            <a:r>
              <a:rPr lang="en-US" dirty="0">
                <a:effectLst/>
                <a:latin typeface="NimbusRomNo9L"/>
              </a:rPr>
              <a:t>respectively; earning a total </a:t>
            </a:r>
            <a:r>
              <a:rPr lang="en-US" dirty="0">
                <a:effectLst/>
                <a:highlight>
                  <a:srgbClr val="FFFF00"/>
                </a:highlight>
                <a:latin typeface="NimbusRomNo9L"/>
              </a:rPr>
              <a:t>of </a:t>
            </a:r>
            <a:r>
              <a:rPr lang="en-US" dirty="0">
                <a:effectLst/>
                <a:highlight>
                  <a:srgbClr val="FFFF00"/>
                </a:highlight>
                <a:latin typeface="CMR10"/>
              </a:rPr>
              <a:t>$4</a:t>
            </a:r>
            <a:r>
              <a:rPr lang="en-US" dirty="0">
                <a:effectLst/>
                <a:highlight>
                  <a:srgbClr val="FFFF00"/>
                </a:highlight>
                <a:latin typeface="CMMI10"/>
              </a:rPr>
              <a:t>.</a:t>
            </a:r>
            <a:r>
              <a:rPr lang="en-US" dirty="0">
                <a:effectLst/>
                <a:highlight>
                  <a:srgbClr val="FFFF00"/>
                </a:highlight>
                <a:latin typeface="CMR10"/>
              </a:rPr>
              <a:t>5 </a:t>
            </a:r>
            <a:endParaRPr lang="en-US" sz="1400" dirty="0">
              <a:highlight>
                <a:srgbClr val="FFFF00"/>
              </a:highlight>
            </a:endParaRPr>
          </a:p>
        </p:txBody>
      </p:sp>
      <p:sp>
        <p:nvSpPr>
          <p:cNvPr id="13" name="TextBox 12">
            <a:extLst>
              <a:ext uri="{FF2B5EF4-FFF2-40B4-BE49-F238E27FC236}">
                <a16:creationId xmlns:a16="http://schemas.microsoft.com/office/drawing/2014/main" id="{EBBE3245-4D5E-C1FD-1E74-726E424CABF6}"/>
              </a:ext>
            </a:extLst>
          </p:cNvPr>
          <p:cNvSpPr txBox="1"/>
          <p:nvPr/>
        </p:nvSpPr>
        <p:spPr>
          <a:xfrm>
            <a:off x="457200" y="4930270"/>
            <a:ext cx="8382000" cy="1046440"/>
          </a:xfrm>
          <a:prstGeom prst="rect">
            <a:avLst/>
          </a:prstGeom>
          <a:noFill/>
        </p:spPr>
        <p:txBody>
          <a:bodyPr wrap="square">
            <a:spAutoFit/>
          </a:bodyPr>
          <a:lstStyle/>
          <a:p>
            <a:r>
              <a:rPr lang="en-US" dirty="0">
                <a:effectLst/>
                <a:latin typeface="NimbusRomNo9L"/>
              </a:rPr>
              <a:t>For First Price Auction, the Nash Equilibrium solution is </a:t>
            </a:r>
            <a:r>
              <a:rPr lang="en-US" dirty="0">
                <a:effectLst/>
                <a:latin typeface="CMR10"/>
              </a:rPr>
              <a:t>2</a:t>
            </a:r>
            <a:r>
              <a:rPr lang="en-US" dirty="0">
                <a:effectLst/>
                <a:latin typeface="CMMI10"/>
              </a:rPr>
              <a:t>/</a:t>
            </a:r>
            <a:r>
              <a:rPr lang="en-US" dirty="0">
                <a:effectLst/>
                <a:latin typeface="CMR10"/>
              </a:rPr>
              <a:t>3 </a:t>
            </a:r>
            <a:r>
              <a:rPr lang="en-US" dirty="0">
                <a:effectLst/>
                <a:latin typeface="CMMI10"/>
              </a:rPr>
              <a:t>v</a:t>
            </a:r>
            <a:r>
              <a:rPr lang="en-US" sz="700" dirty="0">
                <a:effectLst/>
                <a:latin typeface="CMMI7"/>
              </a:rPr>
              <a:t>i</a:t>
            </a:r>
            <a:r>
              <a:rPr lang="en-US" dirty="0">
                <a:effectLst/>
                <a:latin typeface="NimbusRomNo9L"/>
              </a:rPr>
              <a:t>. The winning bids would be 2/3 x 2 for </a:t>
            </a:r>
            <a:r>
              <a:rPr lang="en-US" sz="1400" dirty="0"/>
              <a:t>EU2. 2/3 x 2.5 for EU3 and 2/3 x 3 for EU4. The total price paid by the users to obtain the same service using the first price auction would be </a:t>
            </a:r>
            <a:r>
              <a:rPr lang="en-US" sz="1400" dirty="0">
                <a:highlight>
                  <a:srgbClr val="FFFF00"/>
                </a:highlight>
              </a:rPr>
              <a:t>$4.9999. </a:t>
            </a:r>
          </a:p>
          <a:p>
            <a:r>
              <a:rPr lang="en-US" sz="1800" dirty="0">
                <a:effectLst/>
                <a:latin typeface="NimbusRomNo9L"/>
              </a:rPr>
              <a:t> </a:t>
            </a:r>
            <a:endParaRPr lang="en-US" dirty="0"/>
          </a:p>
        </p:txBody>
      </p:sp>
    </p:spTree>
    <p:extLst>
      <p:ext uri="{BB962C8B-B14F-4D97-AF65-F5344CB8AC3E}">
        <p14:creationId xmlns:p14="http://schemas.microsoft.com/office/powerpoint/2010/main" val="33969438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wrap="square" anchor="ctr">
            <a:normAutofit/>
          </a:bodyPr>
          <a:lstStyle/>
          <a:p>
            <a:r>
              <a:rPr lang="en-US" dirty="0"/>
              <a:t>Simulations- Utility gain of user</a:t>
            </a:r>
          </a:p>
        </p:txBody>
      </p:sp>
      <p:sp>
        <p:nvSpPr>
          <p:cNvPr id="4" name="Footer Placeholder 3"/>
          <p:cNvSpPr>
            <a:spLocks noGrp="1"/>
          </p:cNvSpPr>
          <p:nvPr>
            <p:ph type="ftr" sz="quarter" idx="11"/>
          </p:nvPr>
        </p:nvSpPr>
        <p:spPr>
          <a:xfrm>
            <a:off x="76200" y="6019800"/>
            <a:ext cx="6477000" cy="609600"/>
          </a:xfrm>
        </p:spPr>
        <p:txBody>
          <a:bodyPr wrap="square" anchor="t">
            <a:normAutofit/>
          </a:bodyPr>
          <a:lstStyle/>
          <a:p>
            <a:pPr>
              <a:lnSpc>
                <a:spcPct val="90000"/>
              </a:lnSpc>
              <a:spcAft>
                <a:spcPts val="600"/>
              </a:spcAft>
              <a:defRPr/>
            </a:pPr>
            <a:r>
              <a:rPr lang="en-US" altLang="zh-CN"/>
              <a:t>Department of Computer Science</a:t>
            </a:r>
          </a:p>
          <a:p>
            <a:pPr>
              <a:lnSpc>
                <a:spcPct val="90000"/>
              </a:lnSpc>
              <a:spcAft>
                <a:spcPts val="600"/>
              </a:spcAft>
              <a:defRPr/>
            </a:pPr>
            <a:r>
              <a:rPr lang="en-US" altLang="zh-CN"/>
              <a:t>San Diego State University</a:t>
            </a:r>
          </a:p>
        </p:txBody>
      </p:sp>
      <p:sp>
        <p:nvSpPr>
          <p:cNvPr id="5" name="Slide Number Placeholder 4"/>
          <p:cNvSpPr>
            <a:spLocks noGrp="1"/>
          </p:cNvSpPr>
          <p:nvPr>
            <p:ph type="sldNum" sz="quarter" idx="12"/>
          </p:nvPr>
        </p:nvSpPr>
        <p:spPr>
          <a:xfrm>
            <a:off x="6553200" y="6324600"/>
            <a:ext cx="990600" cy="304800"/>
          </a:xfrm>
        </p:spPr>
        <p:txBody>
          <a:bodyPr wrap="square" anchor="t">
            <a:normAutofit/>
          </a:bodyPr>
          <a:lstStyle/>
          <a:p>
            <a:pPr>
              <a:spcAft>
                <a:spcPts val="600"/>
              </a:spcAft>
            </a:pPr>
            <a:fld id="{2050F49C-602C-40E8-9DEA-0101FA6C2256}" type="slidenum">
              <a:rPr lang="en-US" altLang="zh-CN" smtClean="0"/>
              <a:pPr>
                <a:spcAft>
                  <a:spcPts val="600"/>
                </a:spcAft>
              </a:pPr>
              <a:t>17</a:t>
            </a:fld>
            <a:endParaRPr lang="en-US" altLang="zh-CN"/>
          </a:p>
        </p:txBody>
      </p:sp>
      <p:pic>
        <p:nvPicPr>
          <p:cNvPr id="6" name="Picture 5">
            <a:extLst>
              <a:ext uri="{FF2B5EF4-FFF2-40B4-BE49-F238E27FC236}">
                <a16:creationId xmlns:a16="http://schemas.microsoft.com/office/drawing/2014/main" id="{99BC174F-6EC7-8547-DD75-EDABEA1CFFF1}"/>
              </a:ext>
            </a:extLst>
          </p:cNvPr>
          <p:cNvPicPr>
            <a:picLocks noChangeAspect="1"/>
          </p:cNvPicPr>
          <p:nvPr/>
        </p:nvPicPr>
        <p:blipFill>
          <a:blip r:embed="rId2"/>
          <a:stretch>
            <a:fillRect/>
          </a:stretch>
        </p:blipFill>
        <p:spPr>
          <a:xfrm>
            <a:off x="4572000" y="1591771"/>
            <a:ext cx="4191000" cy="3674457"/>
          </a:xfrm>
          <a:prstGeom prst="rect">
            <a:avLst/>
          </a:prstGeom>
        </p:spPr>
      </p:pic>
      <p:sp>
        <p:nvSpPr>
          <p:cNvPr id="9" name="TextBox 8">
            <a:extLst>
              <a:ext uri="{FF2B5EF4-FFF2-40B4-BE49-F238E27FC236}">
                <a16:creationId xmlns:a16="http://schemas.microsoft.com/office/drawing/2014/main" id="{3D4D1E24-FC34-2DAC-6431-E9D297F7C7A4}"/>
              </a:ext>
            </a:extLst>
          </p:cNvPr>
          <p:cNvSpPr txBox="1"/>
          <p:nvPr/>
        </p:nvSpPr>
        <p:spPr>
          <a:xfrm>
            <a:off x="457200" y="1693372"/>
            <a:ext cx="4191000" cy="3293209"/>
          </a:xfrm>
          <a:prstGeom prst="rect">
            <a:avLst/>
          </a:prstGeom>
          <a:noFill/>
        </p:spPr>
        <p:txBody>
          <a:bodyPr wrap="square">
            <a:spAutoFit/>
          </a:bodyPr>
          <a:lstStyle/>
          <a:p>
            <a:r>
              <a:rPr lang="en-US" sz="1600" dirty="0">
                <a:effectLst/>
                <a:latin typeface="Calibri" panose="020F0502020204030204" pitchFamily="34" charset="0"/>
                <a:cs typeface="Calibri" panose="020F0502020204030204" pitchFamily="34" charset="0"/>
              </a:rPr>
              <a:t>The revenue of the relay is a concave function as expected with respect to the number of users supported in relay re-transmission as shown.</a:t>
            </a:r>
          </a:p>
          <a:p>
            <a:endParaRPr lang="en-US" sz="1600" dirty="0">
              <a:effectLst/>
              <a:latin typeface="Calibri" panose="020F0502020204030204" pitchFamily="34" charset="0"/>
              <a:cs typeface="Calibri" panose="020F0502020204030204" pitchFamily="34" charset="0"/>
            </a:endParaRPr>
          </a:p>
          <a:p>
            <a:r>
              <a:rPr lang="en-US" sz="1600" dirty="0">
                <a:effectLst/>
                <a:latin typeface="Calibri" panose="020F0502020204030204" pitchFamily="34" charset="0"/>
                <a:cs typeface="Calibri" panose="020F0502020204030204" pitchFamily="34" charset="0"/>
              </a:rPr>
              <a:t>As the number of users increase, the interference increases, and the users do not make high bids. Therefore, the relay would be able to achieve optimal utility by choosing the right combination (subset) of users. </a:t>
            </a:r>
            <a:endParaRPr lang="en-US" dirty="0">
              <a:latin typeface="Calibri" panose="020F0502020204030204" pitchFamily="34" charset="0"/>
              <a:cs typeface="Calibri" panose="020F0502020204030204" pitchFamily="34" charset="0"/>
            </a:endParaRPr>
          </a:p>
          <a:p>
            <a:endParaRPr lang="en-US" sz="1600" dirty="0">
              <a:effectLst/>
              <a:latin typeface="Calibri" panose="020F0502020204030204" pitchFamily="34" charset="0"/>
              <a:cs typeface="Calibri" panose="020F0502020204030204" pitchFamily="34" charset="0"/>
            </a:endParaRPr>
          </a:p>
          <a:p>
            <a:r>
              <a:rPr lang="en-US" sz="1600" dirty="0">
                <a:effectLst/>
                <a:latin typeface="Calibri" panose="020F0502020204030204" pitchFamily="34" charset="0"/>
                <a:cs typeface="Calibri" panose="020F0502020204030204" pitchFamily="34" charset="0"/>
              </a:rPr>
              <a:t>It can be noted that the second price VCG auction yields significantly better utility for the relay for any number of users supported.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74431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wrap="square" anchor="ctr">
            <a:normAutofit fontScale="90000"/>
          </a:bodyPr>
          <a:lstStyle/>
          <a:p>
            <a:r>
              <a:rPr lang="en-US" dirty="0"/>
              <a:t>Simulations- Utility gain of end user</a:t>
            </a:r>
          </a:p>
        </p:txBody>
      </p:sp>
      <p:sp>
        <p:nvSpPr>
          <p:cNvPr id="4" name="Footer Placeholder 3"/>
          <p:cNvSpPr>
            <a:spLocks noGrp="1"/>
          </p:cNvSpPr>
          <p:nvPr>
            <p:ph type="ftr" sz="quarter" idx="11"/>
          </p:nvPr>
        </p:nvSpPr>
        <p:spPr>
          <a:xfrm>
            <a:off x="76200" y="6019800"/>
            <a:ext cx="6477000" cy="609600"/>
          </a:xfrm>
        </p:spPr>
        <p:txBody>
          <a:bodyPr wrap="square" anchor="t">
            <a:normAutofit/>
          </a:bodyPr>
          <a:lstStyle/>
          <a:p>
            <a:pPr>
              <a:lnSpc>
                <a:spcPct val="90000"/>
              </a:lnSpc>
              <a:spcAft>
                <a:spcPts val="600"/>
              </a:spcAft>
              <a:defRPr/>
            </a:pPr>
            <a:r>
              <a:rPr lang="en-US" altLang="zh-CN"/>
              <a:t>Department of Computer Science</a:t>
            </a:r>
          </a:p>
          <a:p>
            <a:pPr>
              <a:lnSpc>
                <a:spcPct val="90000"/>
              </a:lnSpc>
              <a:spcAft>
                <a:spcPts val="600"/>
              </a:spcAft>
              <a:defRPr/>
            </a:pPr>
            <a:r>
              <a:rPr lang="en-US" altLang="zh-CN"/>
              <a:t>San Diego State University</a:t>
            </a:r>
          </a:p>
        </p:txBody>
      </p:sp>
      <p:sp>
        <p:nvSpPr>
          <p:cNvPr id="5" name="Slide Number Placeholder 4"/>
          <p:cNvSpPr>
            <a:spLocks noGrp="1"/>
          </p:cNvSpPr>
          <p:nvPr>
            <p:ph type="sldNum" sz="quarter" idx="12"/>
          </p:nvPr>
        </p:nvSpPr>
        <p:spPr>
          <a:xfrm>
            <a:off x="6553200" y="6324600"/>
            <a:ext cx="990600" cy="304800"/>
          </a:xfrm>
        </p:spPr>
        <p:txBody>
          <a:bodyPr wrap="square" anchor="t">
            <a:normAutofit/>
          </a:bodyPr>
          <a:lstStyle/>
          <a:p>
            <a:pPr>
              <a:spcAft>
                <a:spcPts val="600"/>
              </a:spcAft>
            </a:pPr>
            <a:fld id="{2050F49C-602C-40E8-9DEA-0101FA6C2256}" type="slidenum">
              <a:rPr lang="en-US" altLang="zh-CN" smtClean="0"/>
              <a:pPr>
                <a:spcAft>
                  <a:spcPts val="600"/>
                </a:spcAft>
              </a:pPr>
              <a:t>18</a:t>
            </a:fld>
            <a:endParaRPr lang="en-US" altLang="zh-CN"/>
          </a:p>
        </p:txBody>
      </p:sp>
      <p:sp>
        <p:nvSpPr>
          <p:cNvPr id="9" name="TextBox 8">
            <a:extLst>
              <a:ext uri="{FF2B5EF4-FFF2-40B4-BE49-F238E27FC236}">
                <a16:creationId xmlns:a16="http://schemas.microsoft.com/office/drawing/2014/main" id="{3D4D1E24-FC34-2DAC-6431-E9D297F7C7A4}"/>
              </a:ext>
            </a:extLst>
          </p:cNvPr>
          <p:cNvSpPr txBox="1"/>
          <p:nvPr/>
        </p:nvSpPr>
        <p:spPr>
          <a:xfrm>
            <a:off x="457200" y="1828800"/>
            <a:ext cx="4038600" cy="3046988"/>
          </a:xfrm>
          <a:prstGeom prst="rect">
            <a:avLst/>
          </a:prstGeom>
          <a:noFill/>
        </p:spPr>
        <p:txBody>
          <a:bodyPr wrap="square">
            <a:spAutoFit/>
          </a:bodyPr>
          <a:lstStyle/>
          <a:p>
            <a:r>
              <a:rPr lang="en-US" dirty="0">
                <a:effectLst/>
                <a:latin typeface="NimbusRomNo9L"/>
              </a:rPr>
              <a:t>We evaluate the impacts of different channel gains on </a:t>
            </a:r>
            <a:r>
              <a:rPr lang="en-US" dirty="0">
                <a:effectLst/>
                <a:latin typeface="CMMI10"/>
              </a:rPr>
              <a:t>UEs</a:t>
            </a:r>
            <a:r>
              <a:rPr lang="en-US" dirty="0">
                <a:effectLst/>
                <a:latin typeface="CMSY7"/>
              </a:rPr>
              <a:t>′ </a:t>
            </a:r>
            <a:r>
              <a:rPr lang="en-US" dirty="0">
                <a:effectLst/>
                <a:latin typeface="NimbusRomNo9L"/>
              </a:rPr>
              <a:t>SINR gain. In this simulation, we assume only the downlink channel </a:t>
            </a:r>
            <a:r>
              <a:rPr lang="en-US" dirty="0">
                <a:effectLst/>
                <a:latin typeface="CMMI10"/>
              </a:rPr>
              <a:t>RU </a:t>
            </a:r>
            <a:r>
              <a:rPr lang="en-US" dirty="0">
                <a:effectLst/>
                <a:latin typeface="NimbusRomNo9L"/>
              </a:rPr>
              <a:t>is changing (i.e., </a:t>
            </a:r>
            <a:r>
              <a:rPr lang="en-US" dirty="0">
                <a:effectLst/>
                <a:latin typeface="CMMI10"/>
              </a:rPr>
              <a:t>RU </a:t>
            </a:r>
            <a:r>
              <a:rPr lang="en-US" dirty="0">
                <a:effectLst/>
                <a:latin typeface="NimbusRomNo9L"/>
              </a:rPr>
              <a:t>moves towards the </a:t>
            </a:r>
            <a:r>
              <a:rPr lang="en-US" dirty="0">
                <a:effectLst/>
                <a:latin typeface="CMMI10"/>
              </a:rPr>
              <a:t>BS </a:t>
            </a:r>
            <a:r>
              <a:rPr lang="en-US" dirty="0">
                <a:effectLst/>
                <a:latin typeface="NimbusRomNo9L"/>
              </a:rPr>
              <a:t>will cause the increase of </a:t>
            </a:r>
            <a:r>
              <a:rPr lang="en-US" dirty="0">
                <a:effectLst/>
                <a:latin typeface="CMSY10"/>
              </a:rPr>
              <a:t>|</a:t>
            </a:r>
            <a:r>
              <a:rPr lang="en-US" dirty="0">
                <a:effectLst/>
                <a:latin typeface="CMMI10"/>
              </a:rPr>
              <a:t>h</a:t>
            </a:r>
            <a:r>
              <a:rPr lang="en-US" dirty="0">
                <a:effectLst/>
                <a:latin typeface="CMR7"/>
              </a:rPr>
              <a:t>1</a:t>
            </a:r>
            <a:r>
              <a:rPr lang="en-US" dirty="0">
                <a:effectLst/>
                <a:latin typeface="CMSY10"/>
              </a:rPr>
              <a:t>|</a:t>
            </a:r>
            <a:r>
              <a:rPr lang="en-US" dirty="0">
                <a:effectLst/>
                <a:latin typeface="CMR7"/>
              </a:rPr>
              <a:t>2</a:t>
            </a:r>
            <a:r>
              <a:rPr lang="en-US" dirty="0">
                <a:effectLst/>
                <a:latin typeface="NimbusRomNo9L"/>
              </a:rPr>
              <a:t>, while the environment among three </a:t>
            </a:r>
            <a:r>
              <a:rPr lang="en-US" dirty="0">
                <a:effectLst/>
                <a:latin typeface="CMMI10"/>
              </a:rPr>
              <a:t>E U s </a:t>
            </a:r>
            <a:r>
              <a:rPr lang="en-US" dirty="0">
                <a:effectLst/>
                <a:latin typeface="NimbusRomNo9L"/>
              </a:rPr>
              <a:t>was kept stable (i.e., </a:t>
            </a:r>
            <a:r>
              <a:rPr lang="en-US" dirty="0">
                <a:effectLst/>
                <a:latin typeface="CMSY10"/>
              </a:rPr>
              <a:t>|</a:t>
            </a:r>
            <a:r>
              <a:rPr lang="en-US" dirty="0">
                <a:effectLst/>
                <a:latin typeface="CMMI10"/>
              </a:rPr>
              <a:t>h</a:t>
            </a:r>
            <a:r>
              <a:rPr lang="en-US" dirty="0">
                <a:effectLst/>
                <a:latin typeface="CMR7"/>
              </a:rPr>
              <a:t>1</a:t>
            </a:r>
            <a:r>
              <a:rPr lang="en-US" dirty="0">
                <a:effectLst/>
                <a:latin typeface="CMMI7"/>
              </a:rPr>
              <a:t>,</a:t>
            </a:r>
            <a:r>
              <a:rPr lang="en-US" dirty="0">
                <a:effectLst/>
                <a:latin typeface="CMR7"/>
              </a:rPr>
              <a:t>2 </a:t>
            </a:r>
            <a:r>
              <a:rPr lang="en-US" dirty="0">
                <a:effectLst/>
                <a:latin typeface="CMSY10"/>
              </a:rPr>
              <a:t>|</a:t>
            </a:r>
            <a:r>
              <a:rPr lang="en-US" dirty="0">
                <a:effectLst/>
                <a:latin typeface="NimbusRomNo9L"/>
              </a:rPr>
              <a:t>, </a:t>
            </a:r>
            <a:r>
              <a:rPr lang="en-US" dirty="0">
                <a:effectLst/>
                <a:latin typeface="CMSY10"/>
              </a:rPr>
              <a:t>|</a:t>
            </a:r>
            <a:r>
              <a:rPr lang="en-US" dirty="0">
                <a:effectLst/>
                <a:latin typeface="CMMI10"/>
              </a:rPr>
              <a:t>h</a:t>
            </a:r>
            <a:r>
              <a:rPr lang="en-US" dirty="0">
                <a:effectLst/>
                <a:latin typeface="CMR7"/>
              </a:rPr>
              <a:t>1</a:t>
            </a:r>
            <a:r>
              <a:rPr lang="en-US" dirty="0">
                <a:effectLst/>
                <a:latin typeface="CMMI7"/>
              </a:rPr>
              <a:t>,</a:t>
            </a:r>
            <a:r>
              <a:rPr lang="en-US" dirty="0">
                <a:effectLst/>
                <a:latin typeface="CMR7"/>
              </a:rPr>
              <a:t>3 </a:t>
            </a:r>
            <a:r>
              <a:rPr lang="en-US" dirty="0">
                <a:effectLst/>
                <a:latin typeface="CMSY10"/>
              </a:rPr>
              <a:t>|</a:t>
            </a:r>
            <a:r>
              <a:rPr lang="en-US" dirty="0">
                <a:effectLst/>
                <a:latin typeface="NimbusRomNo9L"/>
              </a:rPr>
              <a:t>, </a:t>
            </a:r>
            <a:r>
              <a:rPr lang="en-US" dirty="0">
                <a:effectLst/>
                <a:latin typeface="CMSY10"/>
              </a:rPr>
              <a:t>|</a:t>
            </a:r>
            <a:r>
              <a:rPr lang="en-US" dirty="0">
                <a:effectLst/>
                <a:latin typeface="CMMI10"/>
              </a:rPr>
              <a:t>h</a:t>
            </a:r>
            <a:r>
              <a:rPr lang="en-US" dirty="0">
                <a:effectLst/>
                <a:latin typeface="CMR7"/>
              </a:rPr>
              <a:t>1</a:t>
            </a:r>
            <a:r>
              <a:rPr lang="en-US" dirty="0">
                <a:effectLst/>
                <a:latin typeface="CMMI7"/>
              </a:rPr>
              <a:t>,</a:t>
            </a:r>
            <a:r>
              <a:rPr lang="en-US" dirty="0">
                <a:effectLst/>
                <a:latin typeface="CMR7"/>
              </a:rPr>
              <a:t>4 </a:t>
            </a:r>
            <a:r>
              <a:rPr lang="en-US" dirty="0">
                <a:effectLst/>
                <a:latin typeface="CMSY10"/>
              </a:rPr>
              <a:t>| </a:t>
            </a:r>
            <a:r>
              <a:rPr lang="en-US" dirty="0">
                <a:effectLst/>
                <a:latin typeface="NimbusRomNo9L"/>
              </a:rPr>
              <a:t>remain unchanged).</a:t>
            </a:r>
          </a:p>
          <a:p>
            <a:endParaRPr lang="en-US" dirty="0">
              <a:latin typeface="NimbusRomNo9L"/>
            </a:endParaRPr>
          </a:p>
          <a:p>
            <a:r>
              <a:rPr lang="en-US" dirty="0">
                <a:effectLst/>
                <a:latin typeface="NimbusRomNo9L"/>
              </a:rPr>
              <a:t>From the figure, it can be observed that the second price approach (VCG) performs better as the channel gain increases across </a:t>
            </a:r>
            <a:r>
              <a:rPr lang="en-US" dirty="0">
                <a:effectLst/>
                <a:latin typeface="CMMI10"/>
              </a:rPr>
              <a:t>EUs</a:t>
            </a:r>
            <a:r>
              <a:rPr lang="en-US" dirty="0">
                <a:effectLst/>
                <a:latin typeface="CMSY7"/>
              </a:rPr>
              <a:t> </a:t>
            </a:r>
            <a:r>
              <a:rPr lang="en-US" dirty="0">
                <a:effectLst/>
                <a:latin typeface="NimbusRomNo9L"/>
              </a:rPr>
              <a:t>.</a:t>
            </a:r>
            <a:endParaRPr lang="en-US" sz="1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FA40ADA-06CB-CCEA-EB2F-A736C5CAA543}"/>
              </a:ext>
            </a:extLst>
          </p:cNvPr>
          <p:cNvPicPr>
            <a:picLocks noChangeAspect="1"/>
          </p:cNvPicPr>
          <p:nvPr/>
        </p:nvPicPr>
        <p:blipFill>
          <a:blip r:embed="rId2"/>
          <a:stretch>
            <a:fillRect/>
          </a:stretch>
        </p:blipFill>
        <p:spPr>
          <a:xfrm>
            <a:off x="4343400" y="1185688"/>
            <a:ext cx="4637907" cy="4550123"/>
          </a:xfrm>
          <a:prstGeom prst="rect">
            <a:avLst/>
          </a:prstGeom>
        </p:spPr>
      </p:pic>
    </p:spTree>
    <p:extLst>
      <p:ext uri="{BB962C8B-B14F-4D97-AF65-F5344CB8AC3E}">
        <p14:creationId xmlns:p14="http://schemas.microsoft.com/office/powerpoint/2010/main" val="3542479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wrap="square" anchor="ctr">
            <a:normAutofit fontScale="90000"/>
          </a:bodyPr>
          <a:lstStyle/>
          <a:p>
            <a:r>
              <a:rPr lang="en-US" dirty="0"/>
              <a:t>Simulations- Quality of Experience</a:t>
            </a:r>
          </a:p>
        </p:txBody>
      </p:sp>
      <p:sp>
        <p:nvSpPr>
          <p:cNvPr id="4" name="Footer Placeholder 3"/>
          <p:cNvSpPr>
            <a:spLocks noGrp="1"/>
          </p:cNvSpPr>
          <p:nvPr>
            <p:ph type="ftr" sz="quarter" idx="11"/>
          </p:nvPr>
        </p:nvSpPr>
        <p:spPr>
          <a:xfrm>
            <a:off x="76200" y="6019800"/>
            <a:ext cx="6477000" cy="609600"/>
          </a:xfrm>
        </p:spPr>
        <p:txBody>
          <a:bodyPr wrap="square" anchor="t">
            <a:normAutofit/>
          </a:bodyPr>
          <a:lstStyle/>
          <a:p>
            <a:pPr>
              <a:lnSpc>
                <a:spcPct val="90000"/>
              </a:lnSpc>
              <a:spcAft>
                <a:spcPts val="600"/>
              </a:spcAft>
              <a:defRPr/>
            </a:pPr>
            <a:r>
              <a:rPr lang="en-US" altLang="zh-CN"/>
              <a:t>Department of Computer Science</a:t>
            </a:r>
          </a:p>
          <a:p>
            <a:pPr>
              <a:lnSpc>
                <a:spcPct val="90000"/>
              </a:lnSpc>
              <a:spcAft>
                <a:spcPts val="600"/>
              </a:spcAft>
              <a:defRPr/>
            </a:pPr>
            <a:r>
              <a:rPr lang="en-US" altLang="zh-CN"/>
              <a:t>San Diego State University</a:t>
            </a:r>
          </a:p>
        </p:txBody>
      </p:sp>
      <p:sp>
        <p:nvSpPr>
          <p:cNvPr id="5" name="Slide Number Placeholder 4"/>
          <p:cNvSpPr>
            <a:spLocks noGrp="1"/>
          </p:cNvSpPr>
          <p:nvPr>
            <p:ph type="sldNum" sz="quarter" idx="12"/>
          </p:nvPr>
        </p:nvSpPr>
        <p:spPr>
          <a:xfrm>
            <a:off x="6553200" y="6324600"/>
            <a:ext cx="990600" cy="304800"/>
          </a:xfrm>
        </p:spPr>
        <p:txBody>
          <a:bodyPr wrap="square" anchor="t">
            <a:normAutofit/>
          </a:bodyPr>
          <a:lstStyle/>
          <a:p>
            <a:pPr>
              <a:spcAft>
                <a:spcPts val="600"/>
              </a:spcAft>
            </a:pPr>
            <a:fld id="{2050F49C-602C-40E8-9DEA-0101FA6C2256}" type="slidenum">
              <a:rPr lang="en-US" altLang="zh-CN" smtClean="0"/>
              <a:pPr>
                <a:spcAft>
                  <a:spcPts val="600"/>
                </a:spcAft>
              </a:pPr>
              <a:t>19</a:t>
            </a:fld>
            <a:endParaRPr lang="en-US" altLang="zh-CN"/>
          </a:p>
        </p:txBody>
      </p:sp>
      <p:pic>
        <p:nvPicPr>
          <p:cNvPr id="6" name="Picture 5">
            <a:extLst>
              <a:ext uri="{FF2B5EF4-FFF2-40B4-BE49-F238E27FC236}">
                <a16:creationId xmlns:a16="http://schemas.microsoft.com/office/drawing/2014/main" id="{86B3F7BC-38F3-0502-E022-2EABEB1154AC}"/>
              </a:ext>
            </a:extLst>
          </p:cNvPr>
          <p:cNvPicPr>
            <a:picLocks noChangeAspect="1"/>
          </p:cNvPicPr>
          <p:nvPr/>
        </p:nvPicPr>
        <p:blipFill>
          <a:blip r:embed="rId2"/>
          <a:stretch>
            <a:fillRect/>
          </a:stretch>
        </p:blipFill>
        <p:spPr>
          <a:xfrm>
            <a:off x="457200" y="1466850"/>
            <a:ext cx="4689240" cy="4038599"/>
          </a:xfrm>
          <a:prstGeom prst="rect">
            <a:avLst/>
          </a:prstGeom>
        </p:spPr>
      </p:pic>
      <p:sp>
        <p:nvSpPr>
          <p:cNvPr id="8" name="TextBox 7">
            <a:extLst>
              <a:ext uri="{FF2B5EF4-FFF2-40B4-BE49-F238E27FC236}">
                <a16:creationId xmlns:a16="http://schemas.microsoft.com/office/drawing/2014/main" id="{F61BC9F3-D059-D2A9-8D47-A4A115091008}"/>
              </a:ext>
            </a:extLst>
          </p:cNvPr>
          <p:cNvSpPr txBox="1"/>
          <p:nvPr/>
        </p:nvSpPr>
        <p:spPr>
          <a:xfrm>
            <a:off x="5410200" y="1466850"/>
            <a:ext cx="3276600" cy="3785652"/>
          </a:xfrm>
          <a:prstGeom prst="rect">
            <a:avLst/>
          </a:prstGeom>
          <a:noFill/>
        </p:spPr>
        <p:txBody>
          <a:bodyPr wrap="square">
            <a:spAutoFit/>
          </a:bodyPr>
          <a:lstStyle/>
          <a:p>
            <a:r>
              <a:rPr lang="en-US" sz="1600" dirty="0">
                <a:effectLst/>
                <a:latin typeface="NimbusRomNo9L"/>
              </a:rPr>
              <a:t>Quality of Experience for </a:t>
            </a:r>
            <a:r>
              <a:rPr lang="en-US" sz="1600" dirty="0">
                <a:effectLst/>
                <a:latin typeface="CMMI10"/>
              </a:rPr>
              <a:t>EU</a:t>
            </a:r>
            <a:r>
              <a:rPr lang="en-US" sz="800" dirty="0">
                <a:effectLst/>
                <a:latin typeface="CMR7"/>
              </a:rPr>
              <a:t>2 </a:t>
            </a:r>
            <a:r>
              <a:rPr lang="en-US" sz="1600" dirty="0">
                <a:effectLst/>
                <a:latin typeface="NimbusRomNo9L"/>
              </a:rPr>
              <a:t>with and without the extra retransmission from </a:t>
            </a:r>
            <a:r>
              <a:rPr lang="en-US" sz="1600" dirty="0">
                <a:effectLst/>
                <a:latin typeface="CMMI10"/>
              </a:rPr>
              <a:t>RU. </a:t>
            </a:r>
            <a:r>
              <a:rPr lang="en-US" sz="1600" dirty="0">
                <a:effectLst/>
                <a:latin typeface="NimbusRomNo9L"/>
              </a:rPr>
              <a:t>QoE is a concave </a:t>
            </a:r>
            <a:endParaRPr lang="en-US" dirty="0"/>
          </a:p>
          <a:p>
            <a:r>
              <a:rPr lang="en-US" sz="1600" dirty="0">
                <a:effectLst/>
                <a:latin typeface="NimbusRomNo9L"/>
              </a:rPr>
              <a:t>function, and it can be visualized. </a:t>
            </a:r>
          </a:p>
          <a:p>
            <a:endParaRPr lang="en-US" dirty="0">
              <a:latin typeface="NimbusRomNo9L"/>
            </a:endParaRPr>
          </a:p>
          <a:p>
            <a:r>
              <a:rPr lang="en-US" sz="1600" dirty="0">
                <a:effectLst/>
                <a:latin typeface="NimbusRomNo9L"/>
              </a:rPr>
              <a:t>The </a:t>
            </a:r>
            <a:r>
              <a:rPr lang="en-US" sz="1000" dirty="0">
                <a:effectLst/>
                <a:latin typeface="CMR5"/>
              </a:rPr>
              <a:t>                        </a:t>
            </a:r>
            <a:r>
              <a:rPr lang="en-US" sz="1600" dirty="0">
                <a:effectLst/>
                <a:latin typeface="NimbusRomNo9L"/>
              </a:rPr>
              <a:t>retransmission adds</a:t>
            </a:r>
            <a:r>
              <a:rPr lang="el-GR" sz="800" dirty="0">
                <a:effectLst/>
                <a:latin typeface="CMR5"/>
              </a:rPr>
              <a:t> </a:t>
            </a:r>
            <a:r>
              <a:rPr lang="en-US" sz="1600" dirty="0">
                <a:effectLst/>
                <a:latin typeface="NimbusRomNo9L"/>
              </a:rPr>
              <a:t>term to the </a:t>
            </a:r>
            <a:r>
              <a:rPr lang="en-US" sz="1600" dirty="0">
                <a:effectLst/>
                <a:latin typeface="CMMI10"/>
              </a:rPr>
              <a:t>SINR</a:t>
            </a:r>
            <a:r>
              <a:rPr lang="en-US" sz="800" dirty="0">
                <a:effectLst/>
                <a:latin typeface="CMMI7"/>
              </a:rPr>
              <a:t>EU</a:t>
            </a:r>
            <a:r>
              <a:rPr lang="en-US" sz="800" dirty="0">
                <a:effectLst/>
                <a:latin typeface="CMR5"/>
              </a:rPr>
              <a:t>2 </a:t>
            </a:r>
            <a:r>
              <a:rPr lang="en-US" sz="1600" dirty="0">
                <a:effectLst/>
                <a:latin typeface="NimbusRomNo9L"/>
              </a:rPr>
              <a:t>, further </a:t>
            </a:r>
            <a:endParaRPr lang="en-US" dirty="0"/>
          </a:p>
          <a:p>
            <a:r>
              <a:rPr lang="en-US" sz="1600" dirty="0">
                <a:effectLst/>
                <a:latin typeface="NimbusRomNo9L"/>
              </a:rPr>
              <a:t>boosting the QoE. </a:t>
            </a:r>
          </a:p>
          <a:p>
            <a:endParaRPr lang="en-US" dirty="0">
              <a:latin typeface="NimbusRomNo9L"/>
            </a:endParaRPr>
          </a:p>
          <a:p>
            <a:r>
              <a:rPr lang="en-US" dirty="0">
                <a:effectLst/>
                <a:latin typeface="NimbusRomNo9L"/>
              </a:rPr>
              <a:t>It can also be absorbed that the </a:t>
            </a:r>
            <a:r>
              <a:rPr lang="en-US" dirty="0">
                <a:effectLst/>
                <a:latin typeface="CMMI10"/>
              </a:rPr>
              <a:t>EUs</a:t>
            </a:r>
            <a:r>
              <a:rPr lang="en-US" dirty="0">
                <a:effectLst/>
                <a:latin typeface="CMSY7"/>
              </a:rPr>
              <a:t>′ </a:t>
            </a:r>
            <a:r>
              <a:rPr lang="en-US" dirty="0">
                <a:effectLst/>
                <a:latin typeface="NimbusRomNo9L"/>
              </a:rPr>
              <a:t>participating in relay retransmission can achieve higher QoE at lower transmission power levels. </a:t>
            </a:r>
            <a:endParaRPr lang="en-US" sz="1400" dirty="0"/>
          </a:p>
          <a:p>
            <a:endParaRPr lang="en-US" sz="1600" dirty="0">
              <a:effectLst/>
              <a:latin typeface="NimbusRomNo9L"/>
            </a:endParaRPr>
          </a:p>
          <a:p>
            <a:endParaRPr lang="en-US" dirty="0"/>
          </a:p>
        </p:txBody>
      </p:sp>
      <p:pic>
        <p:nvPicPr>
          <p:cNvPr id="10" name="Picture 9">
            <a:extLst>
              <a:ext uri="{FF2B5EF4-FFF2-40B4-BE49-F238E27FC236}">
                <a16:creationId xmlns:a16="http://schemas.microsoft.com/office/drawing/2014/main" id="{2011633C-20E1-218D-B9CC-8A39DED3432C}"/>
              </a:ext>
            </a:extLst>
          </p:cNvPr>
          <p:cNvPicPr>
            <a:picLocks noChangeAspect="1"/>
          </p:cNvPicPr>
          <p:nvPr/>
        </p:nvPicPr>
        <p:blipFill>
          <a:blip r:embed="rId3"/>
          <a:stretch>
            <a:fillRect/>
          </a:stretch>
        </p:blipFill>
        <p:spPr>
          <a:xfrm>
            <a:off x="5899934" y="2667000"/>
            <a:ext cx="643741" cy="288858"/>
          </a:xfrm>
          <a:prstGeom prst="rect">
            <a:avLst/>
          </a:prstGeom>
        </p:spPr>
      </p:pic>
    </p:spTree>
    <p:extLst>
      <p:ext uri="{BB962C8B-B14F-4D97-AF65-F5344CB8AC3E}">
        <p14:creationId xmlns:p14="http://schemas.microsoft.com/office/powerpoint/2010/main" val="2059144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5A1511F-8B34-46BC-A23E-265C9AA64DBA}"/>
              </a:ext>
            </a:extLst>
          </p:cNvPr>
          <p:cNvSpPr>
            <a:spLocks noGrp="1"/>
          </p:cNvSpPr>
          <p:nvPr>
            <p:ph type="ftr" sz="quarter" idx="11"/>
          </p:nvPr>
        </p:nvSpPr>
        <p:spPr>
          <a:xfrm>
            <a:off x="76200" y="6019800"/>
            <a:ext cx="6477000" cy="609600"/>
          </a:xfrm>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600"/>
              <a:t>Department of Computer Science</a:t>
            </a:r>
          </a:p>
          <a:p>
            <a:pPr>
              <a:spcBef>
                <a:spcPct val="0"/>
              </a:spcBef>
              <a:buFontTx/>
              <a:buNone/>
            </a:pPr>
            <a:r>
              <a:rPr lang="en-US" altLang="zh-CN" sz="1600"/>
              <a:t>San Diego State University</a:t>
            </a:r>
          </a:p>
        </p:txBody>
      </p:sp>
      <p:sp>
        <p:nvSpPr>
          <p:cNvPr id="10" name="Rectangle 2">
            <a:extLst>
              <a:ext uri="{FF2B5EF4-FFF2-40B4-BE49-F238E27FC236}">
                <a16:creationId xmlns:a16="http://schemas.microsoft.com/office/drawing/2014/main" id="{DF096D7B-6505-4DDA-BC18-117E70179B62}"/>
              </a:ext>
            </a:extLst>
          </p:cNvPr>
          <p:cNvSpPr>
            <a:spLocks noGrp="1" noChangeArrowheads="1"/>
          </p:cNvSpPr>
          <p:nvPr>
            <p:ph type="title"/>
          </p:nvPr>
        </p:nvSpPr>
        <p:spPr>
          <a:xfrm>
            <a:off x="457200" y="186779"/>
            <a:ext cx="8229600" cy="769441"/>
          </a:xfrm>
        </p:spPr>
        <p:txBody>
          <a:bodyPr/>
          <a:lstStyle/>
          <a:p>
            <a:r>
              <a:rPr lang="en-US" altLang="zh-CN" dirty="0">
                <a:ea typeface="宋体" pitchFamily="2" charset="-122"/>
              </a:rPr>
              <a:t>Introduction : Bandwidth at Risk</a:t>
            </a:r>
          </a:p>
        </p:txBody>
      </p:sp>
      <p:sp>
        <p:nvSpPr>
          <p:cNvPr id="13" name="Rectangle 4">
            <a:extLst>
              <a:ext uri="{FF2B5EF4-FFF2-40B4-BE49-F238E27FC236}">
                <a16:creationId xmlns:a16="http://schemas.microsoft.com/office/drawing/2014/main" id="{4A6271D1-A589-4242-BCE4-A517FF88A737}"/>
              </a:ext>
            </a:extLst>
          </p:cNvPr>
          <p:cNvSpPr>
            <a:spLocks noChangeArrowheads="1"/>
          </p:cNvSpPr>
          <p:nvPr/>
        </p:nvSpPr>
        <p:spPr bwMode="auto">
          <a:xfrm>
            <a:off x="457200" y="5562600"/>
            <a:ext cx="4127500" cy="4000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Wingdings" panose="05000000000000000000" pitchFamily="2" charset="2"/>
              <a:buNone/>
            </a:pPr>
            <a:r>
              <a:rPr lang="en-US" altLang="en-US" sz="1000" b="0" dirty="0"/>
              <a:t>Ref: Cisco Visual Networking Index: Forecast and Trends White Paper</a:t>
            </a:r>
          </a:p>
          <a:p>
            <a:pPr eaLnBrk="1" hangingPunct="1">
              <a:spcBef>
                <a:spcPct val="0"/>
              </a:spcBef>
              <a:buClrTx/>
              <a:buSzTx/>
              <a:buFontTx/>
              <a:buNone/>
            </a:pPr>
            <a:endParaRPr lang="en-US" altLang="zh-CN" sz="1000" dirty="0"/>
          </a:p>
        </p:txBody>
      </p:sp>
      <p:sp>
        <p:nvSpPr>
          <p:cNvPr id="2" name="TextBox 1">
            <a:extLst>
              <a:ext uri="{FF2B5EF4-FFF2-40B4-BE49-F238E27FC236}">
                <a16:creationId xmlns:a16="http://schemas.microsoft.com/office/drawing/2014/main" id="{CA68C474-08F7-4A4B-B0D5-BC0E226D903E}"/>
              </a:ext>
            </a:extLst>
          </p:cNvPr>
          <p:cNvSpPr txBox="1"/>
          <p:nvPr/>
        </p:nvSpPr>
        <p:spPr>
          <a:xfrm>
            <a:off x="533400" y="3486209"/>
            <a:ext cx="3276600" cy="2062103"/>
          </a:xfrm>
          <a:prstGeom prst="rect">
            <a:avLst/>
          </a:prstGeom>
          <a:noFill/>
        </p:spPr>
        <p:txBody>
          <a:bodyPr wrap="square" rtlCol="0">
            <a:spAutoFit/>
          </a:bodyPr>
          <a:lstStyle/>
          <a:p>
            <a:r>
              <a:rPr lang="en-US" dirty="0"/>
              <a:t>Each internet user also has several internet ready-devices. </a:t>
            </a:r>
          </a:p>
          <a:p>
            <a:endParaRPr lang="en-US" dirty="0"/>
          </a:p>
          <a:p>
            <a:r>
              <a:rPr lang="en-US" dirty="0"/>
              <a:t>Therefore, the existing wireless communication architecture is struggling to meet the demands of the everyday user. </a:t>
            </a:r>
          </a:p>
          <a:p>
            <a:endParaRPr lang="en-US" dirty="0"/>
          </a:p>
        </p:txBody>
      </p:sp>
      <p:pic>
        <p:nvPicPr>
          <p:cNvPr id="1026" name="Picture 2" descr="Global Internet user growth">
            <a:extLst>
              <a:ext uri="{FF2B5EF4-FFF2-40B4-BE49-F238E27FC236}">
                <a16:creationId xmlns:a16="http://schemas.microsoft.com/office/drawing/2014/main" id="{DEC66EC3-FEDE-90C8-56DC-FE8C1E030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1184715"/>
            <a:ext cx="4128532" cy="2094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obal device and connection growth">
            <a:extLst>
              <a:ext uri="{FF2B5EF4-FFF2-40B4-BE49-F238E27FC236}">
                <a16:creationId xmlns:a16="http://schemas.microsoft.com/office/drawing/2014/main" id="{6D85B83C-2FED-EEA7-83D6-93C6216CA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21050"/>
            <a:ext cx="4989512" cy="2212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2FF504-C9AB-6226-84A6-1793676C3D52}"/>
              </a:ext>
            </a:extLst>
          </p:cNvPr>
          <p:cNvSpPr txBox="1"/>
          <p:nvPr/>
        </p:nvSpPr>
        <p:spPr>
          <a:xfrm>
            <a:off x="4984018" y="1333119"/>
            <a:ext cx="3397982" cy="1569660"/>
          </a:xfrm>
          <a:prstGeom prst="rect">
            <a:avLst/>
          </a:prstGeom>
          <a:noFill/>
        </p:spPr>
        <p:txBody>
          <a:bodyPr wrap="square" rtlCol="0">
            <a:spAutoFit/>
          </a:bodyPr>
          <a:lstStyle/>
          <a:p>
            <a:r>
              <a:rPr lang="en-US" b="0" i="0" u="none" strike="noStrike" dirty="0">
                <a:effectLst/>
                <a:latin typeface="arial" panose="020B0604020202020204" pitchFamily="34" charset="0"/>
              </a:rPr>
              <a:t>As of 2022, the estimated number of internet users worldwide was </a:t>
            </a:r>
            <a:r>
              <a:rPr lang="en-US" b="1" i="0" u="none" strike="noStrike" dirty="0">
                <a:effectLst/>
                <a:latin typeface="arial" panose="020B0604020202020204" pitchFamily="34" charset="0"/>
              </a:rPr>
              <a:t>5.3 billion</a:t>
            </a:r>
            <a:r>
              <a:rPr lang="en-US" b="0" i="0" u="none" strike="noStrike" dirty="0">
                <a:effectLst/>
                <a:latin typeface="arial" panose="020B0604020202020204" pitchFamily="34" charset="0"/>
              </a:rPr>
              <a:t>, up from 4.9 billion in the previous year. This share represents 66 percent of global population.</a:t>
            </a:r>
            <a:endParaRPr lang="en-US" dirty="0"/>
          </a:p>
        </p:txBody>
      </p:sp>
    </p:spTree>
    <p:extLst>
      <p:ext uri="{BB962C8B-B14F-4D97-AF65-F5344CB8AC3E}">
        <p14:creationId xmlns:p14="http://schemas.microsoft.com/office/powerpoint/2010/main" val="34825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000" dirty="0">
                <a:effectLst/>
                <a:latin typeface="NimbusRomNo9L"/>
              </a:rPr>
              <a:t>we propose a framework which takes advantage of the fact that a NOMA user with shorter distance naturally decodes the data packets of all users with longer distances. </a:t>
            </a:r>
          </a:p>
          <a:p>
            <a:r>
              <a:rPr lang="en-US" sz="2000" dirty="0">
                <a:effectLst/>
                <a:latin typeface="NimbusRomNo9L"/>
              </a:rPr>
              <a:t>Thus, NOMA relay has significant power saving potentials in comparison with direct retransmission from the base station. </a:t>
            </a:r>
          </a:p>
          <a:p>
            <a:r>
              <a:rPr lang="en-US" sz="2000" dirty="0">
                <a:effectLst/>
                <a:latin typeface="NimbusRomNo9L"/>
              </a:rPr>
              <a:t>Therefore, with proper incentive for transmission power, the short distance users (stronger EU) can act as relay in the NOMA network. </a:t>
            </a:r>
          </a:p>
          <a:p>
            <a:r>
              <a:rPr lang="en-US" sz="2000" dirty="0">
                <a:effectLst/>
                <a:latin typeface="NimbusRomNo9L"/>
              </a:rPr>
              <a:t>Two different auction techniques FPSBA and SPSBA (VCG) are leveraged to obtain the optimal solution for the proposed relay power auctioning approach. </a:t>
            </a:r>
          </a:p>
          <a:p>
            <a:r>
              <a:rPr lang="en-US" sz="2000" dirty="0">
                <a:effectLst/>
                <a:latin typeface="NimbusRomNo9L"/>
              </a:rPr>
              <a:t>The results indicate that all three parties: the base station, relay RU and end user EU benefit from the proposed scheme. </a:t>
            </a:r>
          </a:p>
          <a:p>
            <a:r>
              <a:rPr lang="en-US" sz="2000" dirty="0">
                <a:effectLst/>
                <a:latin typeface="NimbusRomNo9L"/>
              </a:rPr>
              <a:t>It was also observed that the VCG auction outperforms FPSBA in optimal network with good channel gain and minimal interference. </a:t>
            </a:r>
          </a:p>
          <a:p>
            <a:endParaRPr lang="en-US" sz="1600" dirty="0"/>
          </a:p>
          <a:p>
            <a:endParaRPr lang="en-US" sz="2400" dirty="0"/>
          </a:p>
        </p:txBody>
      </p:sp>
      <p:sp>
        <p:nvSpPr>
          <p:cNvPr id="4" name="Footer Placeholder 3"/>
          <p:cNvSpPr>
            <a:spLocks noGrp="1"/>
          </p:cNvSpPr>
          <p:nvPr>
            <p:ph type="ftr" sz="quarter" idx="11"/>
          </p:nvPr>
        </p:nvSpPr>
        <p:spPr/>
        <p:txBody>
          <a:bodyPr/>
          <a:lstStyle/>
          <a:p>
            <a:pPr>
              <a:defRPr/>
            </a:pPr>
            <a:r>
              <a:rPr lang="en-US" altLang="zh-CN" dirty="0"/>
              <a:t>Department of Computer Science</a:t>
            </a:r>
          </a:p>
          <a:p>
            <a:pPr>
              <a:defRPr/>
            </a:pPr>
            <a:r>
              <a:rPr lang="en-US" altLang="zh-CN" dirty="0"/>
              <a:t>San Diego State University</a:t>
            </a:r>
          </a:p>
        </p:txBody>
      </p:sp>
      <p:sp>
        <p:nvSpPr>
          <p:cNvPr id="5" name="Slide Number Placeholder 4"/>
          <p:cNvSpPr>
            <a:spLocks noGrp="1"/>
          </p:cNvSpPr>
          <p:nvPr>
            <p:ph type="sldNum" sz="quarter" idx="12"/>
          </p:nvPr>
        </p:nvSpPr>
        <p:spPr/>
        <p:txBody>
          <a:bodyPr/>
          <a:lstStyle/>
          <a:p>
            <a:fld id="{2050F49C-602C-40E8-9DEA-0101FA6C2256}" type="slidenum">
              <a:rPr lang="en-US" altLang="zh-CN" smtClean="0"/>
              <a:pPr/>
              <a:t>20</a:t>
            </a:fld>
            <a:endParaRPr lang="en-US" altLang="zh-CN"/>
          </a:p>
        </p:txBody>
      </p:sp>
    </p:spTree>
    <p:extLst>
      <p:ext uri="{BB962C8B-B14F-4D97-AF65-F5344CB8AC3E}">
        <p14:creationId xmlns:p14="http://schemas.microsoft.com/office/powerpoint/2010/main" val="324497219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600"/>
              <a:t>Department of Computer Science</a:t>
            </a:r>
          </a:p>
          <a:p>
            <a:pPr>
              <a:spcBef>
                <a:spcPct val="0"/>
              </a:spcBef>
              <a:buFontTx/>
              <a:buNone/>
            </a:pPr>
            <a:r>
              <a:rPr lang="en-US" altLang="zh-CN" sz="1600"/>
              <a:t>San Diego State University</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5699E1E-0B48-4B4B-AEBA-4F74C02E7EDD}" type="slidenum">
              <a:rPr lang="en-US" altLang="zh-CN" sz="1400"/>
              <a:pPr>
                <a:spcBef>
                  <a:spcPct val="0"/>
                </a:spcBef>
                <a:buFontTx/>
                <a:buNone/>
              </a:pPr>
              <a:t>21</a:t>
            </a:fld>
            <a:endParaRPr lang="en-US" altLang="zh-CN" sz="1400"/>
          </a:p>
        </p:txBody>
      </p:sp>
      <p:sp>
        <p:nvSpPr>
          <p:cNvPr id="30724" name="Subtitle 1"/>
          <p:cNvSpPr>
            <a:spLocks noGrp="1"/>
          </p:cNvSpPr>
          <p:nvPr>
            <p:ph type="subTitle" idx="1"/>
          </p:nvPr>
        </p:nvSpPr>
        <p:spPr/>
        <p:txBody>
          <a:bodyPr/>
          <a:lstStyle/>
          <a:p>
            <a:r>
              <a:rPr lang="en-US" altLang="en-US"/>
              <a:t>Q&amp;A</a:t>
            </a:r>
          </a:p>
        </p:txBody>
      </p:sp>
      <p:sp>
        <p:nvSpPr>
          <p:cNvPr id="30725" name="Title 2"/>
          <p:cNvSpPr>
            <a:spLocks noGrp="1"/>
          </p:cNvSpPr>
          <p:nvPr>
            <p:ph type="ctrTitle"/>
          </p:nvPr>
        </p:nvSpPr>
        <p:spPr>
          <a:xfrm>
            <a:off x="685800" y="2481263"/>
            <a:ext cx="7772400" cy="768350"/>
          </a:xfrm>
        </p:spPr>
        <p:txBody>
          <a:bodyPr/>
          <a:lstStyle/>
          <a:p>
            <a:r>
              <a:rPr lang="en-US" altLang="en-US"/>
              <a:t>Thank you!</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Orthogonal Multiple Access</a:t>
            </a:r>
          </a:p>
        </p:txBody>
      </p:sp>
      <p:sp>
        <p:nvSpPr>
          <p:cNvPr id="4" name="Footer Placeholder 3"/>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p:cNvSpPr>
            <a:spLocks noGrp="1"/>
          </p:cNvSpPr>
          <p:nvPr>
            <p:ph type="sldNum" sz="quarter" idx="12"/>
          </p:nvPr>
        </p:nvSpPr>
        <p:spPr/>
        <p:txBody>
          <a:bodyPr/>
          <a:lstStyle/>
          <a:p>
            <a:fld id="{2050F49C-602C-40E8-9DEA-0101FA6C2256}" type="slidenum">
              <a:rPr lang="en-US" altLang="zh-CN" smtClean="0"/>
              <a:pPr/>
              <a:t>3</a:t>
            </a:fld>
            <a:endParaRPr lang="en-US" altLang="zh-CN"/>
          </a:p>
        </p:txBody>
      </p:sp>
      <p:grpSp>
        <p:nvGrpSpPr>
          <p:cNvPr id="16" name="Group 15">
            <a:extLst>
              <a:ext uri="{FF2B5EF4-FFF2-40B4-BE49-F238E27FC236}">
                <a16:creationId xmlns:a16="http://schemas.microsoft.com/office/drawing/2014/main" id="{0498AE62-D33A-1FF8-809E-426917FB79D5}"/>
              </a:ext>
            </a:extLst>
          </p:cNvPr>
          <p:cNvGrpSpPr/>
          <p:nvPr/>
        </p:nvGrpSpPr>
        <p:grpSpPr>
          <a:xfrm>
            <a:off x="4800600" y="1674366"/>
            <a:ext cx="4114800" cy="3202433"/>
            <a:chOff x="685800" y="1839685"/>
            <a:chExt cx="4114800" cy="2764922"/>
          </a:xfrm>
        </p:grpSpPr>
        <p:grpSp>
          <p:nvGrpSpPr>
            <p:cNvPr id="13" name="Group 12">
              <a:extLst>
                <a:ext uri="{FF2B5EF4-FFF2-40B4-BE49-F238E27FC236}">
                  <a16:creationId xmlns:a16="http://schemas.microsoft.com/office/drawing/2014/main" id="{306CFE8B-61FA-96DE-CEED-3DA43E621E6D}"/>
                </a:ext>
              </a:extLst>
            </p:cNvPr>
            <p:cNvGrpSpPr/>
            <p:nvPr/>
          </p:nvGrpSpPr>
          <p:grpSpPr>
            <a:xfrm>
              <a:off x="685800" y="1839685"/>
              <a:ext cx="4114800" cy="2764922"/>
              <a:chOff x="685800" y="1770775"/>
              <a:chExt cx="4114800" cy="2764922"/>
            </a:xfrm>
          </p:grpSpPr>
          <p:grpSp>
            <p:nvGrpSpPr>
              <p:cNvPr id="12" name="Group 11">
                <a:extLst>
                  <a:ext uri="{FF2B5EF4-FFF2-40B4-BE49-F238E27FC236}">
                    <a16:creationId xmlns:a16="http://schemas.microsoft.com/office/drawing/2014/main" id="{1FCE9C96-5489-6072-94A3-4BF913A5AF79}"/>
                  </a:ext>
                </a:extLst>
              </p:cNvPr>
              <p:cNvGrpSpPr/>
              <p:nvPr/>
            </p:nvGrpSpPr>
            <p:grpSpPr>
              <a:xfrm>
                <a:off x="685800" y="1770775"/>
                <a:ext cx="4038600" cy="2764922"/>
                <a:chOff x="685800" y="1770775"/>
                <a:chExt cx="4038600" cy="2764922"/>
              </a:xfrm>
            </p:grpSpPr>
            <p:pic>
              <p:nvPicPr>
                <p:cNvPr id="7" name="Picture 6">
                  <a:extLst>
                    <a:ext uri="{FF2B5EF4-FFF2-40B4-BE49-F238E27FC236}">
                      <a16:creationId xmlns:a16="http://schemas.microsoft.com/office/drawing/2014/main" id="{B514F8E5-E348-59F4-FA7B-B3CE890B7103}"/>
                    </a:ext>
                  </a:extLst>
                </p:cNvPr>
                <p:cNvPicPr>
                  <a:picLocks noChangeAspect="1"/>
                </p:cNvPicPr>
                <p:nvPr/>
              </p:nvPicPr>
              <p:blipFill>
                <a:blip r:embed="rId2"/>
                <a:stretch>
                  <a:fillRect/>
                </a:stretch>
              </p:blipFill>
              <p:spPr>
                <a:xfrm>
                  <a:off x="685800" y="1770775"/>
                  <a:ext cx="4038600" cy="2764922"/>
                </a:xfrm>
                <a:prstGeom prst="rect">
                  <a:avLst/>
                </a:prstGeom>
              </p:spPr>
            </p:pic>
            <p:sp>
              <p:nvSpPr>
                <p:cNvPr id="8" name="Rectangle 7">
                  <a:extLst>
                    <a:ext uri="{FF2B5EF4-FFF2-40B4-BE49-F238E27FC236}">
                      <a16:creationId xmlns:a16="http://schemas.microsoft.com/office/drawing/2014/main" id="{1817365E-225A-2FD2-ECEE-37805D68FC57}"/>
                    </a:ext>
                  </a:extLst>
                </p:cNvPr>
                <p:cNvSpPr/>
                <p:nvPr/>
              </p:nvSpPr>
              <p:spPr bwMode="auto">
                <a:xfrm>
                  <a:off x="2667000" y="2035386"/>
                  <a:ext cx="381000" cy="609600"/>
                </a:xfrm>
                <a:prstGeom prst="rect">
                  <a:avLst/>
                </a:prstGeom>
                <a:solidFill>
                  <a:srgbClr val="92D05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宋体" pitchFamily="2" charset="-122"/>
                  </a:endParaRPr>
                </a:p>
              </p:txBody>
            </p:sp>
            <p:sp>
              <p:nvSpPr>
                <p:cNvPr id="9" name="Rectangle 8">
                  <a:extLst>
                    <a:ext uri="{FF2B5EF4-FFF2-40B4-BE49-F238E27FC236}">
                      <a16:creationId xmlns:a16="http://schemas.microsoft.com/office/drawing/2014/main" id="{AD0B1031-7B53-1A4D-CB73-99926EEE4294}"/>
                    </a:ext>
                  </a:extLst>
                </p:cNvPr>
                <p:cNvSpPr/>
                <p:nvPr/>
              </p:nvSpPr>
              <p:spPr bwMode="auto">
                <a:xfrm>
                  <a:off x="3048000" y="2035386"/>
                  <a:ext cx="457200" cy="609600"/>
                </a:xfrm>
                <a:prstGeom prst="rect">
                  <a:avLst/>
                </a:prstGeom>
                <a:solidFill>
                  <a:srgbClr val="FFCC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宋体" pitchFamily="2" charset="-122"/>
                  </a:endParaRPr>
                </a:p>
              </p:txBody>
            </p:sp>
            <p:pic>
              <p:nvPicPr>
                <p:cNvPr id="10" name="Picture 9">
                  <a:extLst>
                    <a:ext uri="{FF2B5EF4-FFF2-40B4-BE49-F238E27FC236}">
                      <a16:creationId xmlns:a16="http://schemas.microsoft.com/office/drawing/2014/main" id="{F7F9B763-60BE-E1DE-217A-BA9366FD1795}"/>
                    </a:ext>
                  </a:extLst>
                </p:cNvPr>
                <p:cNvPicPr>
                  <a:picLocks noChangeAspect="1"/>
                </p:cNvPicPr>
                <p:nvPr/>
              </p:nvPicPr>
              <p:blipFill>
                <a:blip r:embed="rId3"/>
                <a:stretch>
                  <a:fillRect/>
                </a:stretch>
              </p:blipFill>
              <p:spPr>
                <a:xfrm>
                  <a:off x="2438400" y="3733800"/>
                  <a:ext cx="1219200" cy="741535"/>
                </a:xfrm>
                <a:prstGeom prst="rect">
                  <a:avLst/>
                </a:prstGeom>
              </p:spPr>
            </p:pic>
          </p:grpSp>
          <p:pic>
            <p:nvPicPr>
              <p:cNvPr id="11" name="Picture 10">
                <a:extLst>
                  <a:ext uri="{FF2B5EF4-FFF2-40B4-BE49-F238E27FC236}">
                    <a16:creationId xmlns:a16="http://schemas.microsoft.com/office/drawing/2014/main" id="{72067FC5-9DA6-1179-1E36-9136FAF5F454}"/>
                  </a:ext>
                </a:extLst>
              </p:cNvPr>
              <p:cNvPicPr>
                <a:picLocks noChangeAspect="1"/>
              </p:cNvPicPr>
              <p:nvPr/>
            </p:nvPicPr>
            <p:blipFill>
              <a:blip r:embed="rId4"/>
              <a:stretch>
                <a:fillRect/>
              </a:stretch>
            </p:blipFill>
            <p:spPr>
              <a:xfrm>
                <a:off x="3657600" y="3834403"/>
                <a:ext cx="1143000" cy="540327"/>
              </a:xfrm>
              <a:prstGeom prst="rect">
                <a:avLst/>
              </a:prstGeom>
            </p:spPr>
          </p:pic>
        </p:grpSp>
        <p:pic>
          <p:nvPicPr>
            <p:cNvPr id="14" name="Picture 13">
              <a:extLst>
                <a:ext uri="{FF2B5EF4-FFF2-40B4-BE49-F238E27FC236}">
                  <a16:creationId xmlns:a16="http://schemas.microsoft.com/office/drawing/2014/main" id="{9A9A3C9A-F258-9188-AE0B-C400D5F1F32F}"/>
                </a:ext>
              </a:extLst>
            </p:cNvPr>
            <p:cNvPicPr>
              <a:picLocks noChangeAspect="1"/>
            </p:cNvPicPr>
            <p:nvPr/>
          </p:nvPicPr>
          <p:blipFill>
            <a:blip r:embed="rId5"/>
            <a:stretch>
              <a:fillRect/>
            </a:stretch>
          </p:blipFill>
          <p:spPr>
            <a:xfrm>
              <a:off x="3048000" y="1913425"/>
              <a:ext cx="365706" cy="172879"/>
            </a:xfrm>
            <a:prstGeom prst="rect">
              <a:avLst/>
            </a:prstGeom>
          </p:spPr>
        </p:pic>
        <p:pic>
          <p:nvPicPr>
            <p:cNvPr id="15" name="Picture 14">
              <a:extLst>
                <a:ext uri="{FF2B5EF4-FFF2-40B4-BE49-F238E27FC236}">
                  <a16:creationId xmlns:a16="http://schemas.microsoft.com/office/drawing/2014/main" id="{6A3C081F-37CB-42C2-A14B-FB5E135BC855}"/>
                </a:ext>
              </a:extLst>
            </p:cNvPr>
            <p:cNvPicPr>
              <a:picLocks noChangeAspect="1"/>
            </p:cNvPicPr>
            <p:nvPr/>
          </p:nvPicPr>
          <p:blipFill>
            <a:blip r:embed="rId6"/>
            <a:stretch>
              <a:fillRect/>
            </a:stretch>
          </p:blipFill>
          <p:spPr>
            <a:xfrm>
              <a:off x="2552700" y="1870164"/>
              <a:ext cx="495300" cy="225136"/>
            </a:xfrm>
            <a:prstGeom prst="rect">
              <a:avLst/>
            </a:prstGeom>
          </p:spPr>
        </p:pic>
      </p:grpSp>
      <p:sp>
        <p:nvSpPr>
          <p:cNvPr id="18" name="TextBox 17">
            <a:extLst>
              <a:ext uri="{FF2B5EF4-FFF2-40B4-BE49-F238E27FC236}">
                <a16:creationId xmlns:a16="http://schemas.microsoft.com/office/drawing/2014/main" id="{91A8A1BE-2BE4-CE27-D696-B341A2423391}"/>
              </a:ext>
            </a:extLst>
          </p:cNvPr>
          <p:cNvSpPr txBox="1"/>
          <p:nvPr/>
        </p:nvSpPr>
        <p:spPr>
          <a:xfrm>
            <a:off x="685800" y="1759774"/>
            <a:ext cx="3962400" cy="3502662"/>
          </a:xfrm>
          <a:prstGeom prst="rect">
            <a:avLst/>
          </a:prstGeom>
          <a:noFill/>
        </p:spPr>
        <p:txBody>
          <a:bodyPr wrap="square">
            <a:spAutoFit/>
          </a:bodyPr>
          <a:lstStyle/>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This modern-day network access scheme is called </a:t>
            </a:r>
            <a:r>
              <a:rPr lang="en-US" sz="1600" b="1" dirty="0">
                <a:latin typeface="Calibri" panose="020F0502020204030204" pitchFamily="34" charset="0"/>
                <a:cs typeface="Calibri" panose="020F0502020204030204" pitchFamily="34" charset="0"/>
              </a:rPr>
              <a:t>Orthogonal on Multiple access (OMA).</a:t>
            </a:r>
          </a:p>
          <a:p>
            <a:pPr marL="257175" indent="-257175">
              <a:lnSpc>
                <a:spcPct val="90000"/>
              </a:lnSpc>
              <a:spcBef>
                <a:spcPct val="50000"/>
              </a:spcBef>
              <a:buClr>
                <a:srgbClr val="3C507E"/>
              </a:buClr>
              <a:buSzPct val="125000"/>
              <a:buFont typeface="Wingdings" pitchFamily="2" charset="2"/>
              <a:buChar char="q"/>
            </a:pPr>
            <a:r>
              <a:rPr lang="en-US" dirty="0">
                <a:latin typeface="Calibri" panose="020F0502020204030204" pitchFamily="34" charset="0"/>
                <a:cs typeface="Calibri" panose="020F0502020204030204" pitchFamily="34" charset="0"/>
              </a:rPr>
              <a:t>In OMA, the base station is able to support exactly one user during a time/frequency slot. </a:t>
            </a:r>
          </a:p>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This ensures that the user’s signals do</a:t>
            </a:r>
            <a:r>
              <a:rPr lang="en-US" dirty="0">
                <a:latin typeface="Calibri" panose="020F0502020204030204" pitchFamily="34" charset="0"/>
                <a:cs typeface="Calibri" panose="020F0502020204030204" pitchFamily="34" charset="0"/>
              </a:rPr>
              <a:t> not interfere with one another. </a:t>
            </a:r>
          </a:p>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Ho</a:t>
            </a:r>
            <a:r>
              <a:rPr lang="en-US" dirty="0">
                <a:latin typeface="Calibri" panose="020F0502020204030204" pitchFamily="34" charset="0"/>
                <a:cs typeface="Calibri" panose="020F0502020204030204" pitchFamily="34" charset="0"/>
              </a:rPr>
              <a:t>wever, this limits the total number of users a base station can support and introduces latency as the number of users in a network increase. </a:t>
            </a:r>
            <a:endParaRPr lang="en-US" sz="1600" dirty="0">
              <a:latin typeface="Calibri" panose="020F0502020204030204" pitchFamily="34" charset="0"/>
              <a:cs typeface="Calibri" panose="020F0502020204030204" pitchFamily="34" charset="0"/>
            </a:endParaRPr>
          </a:p>
          <a:p>
            <a:pPr marL="257175" indent="-257175">
              <a:lnSpc>
                <a:spcPct val="90000"/>
              </a:lnSpc>
              <a:spcBef>
                <a:spcPct val="50000"/>
              </a:spcBef>
              <a:buClr>
                <a:srgbClr val="3C507E"/>
              </a:buClr>
              <a:buSzPct val="125000"/>
              <a:buFont typeface="Wingdings" pitchFamily="2" charset="2"/>
              <a:buChar char="q"/>
            </a:pPr>
            <a:endParaRPr lang="en-US" sz="16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CD687FE-0401-FF8D-9A71-333E07FE1EEC}"/>
              </a:ext>
            </a:extLst>
          </p:cNvPr>
          <p:cNvSpPr/>
          <p:nvPr/>
        </p:nvSpPr>
        <p:spPr>
          <a:xfrm>
            <a:off x="457200" y="5666560"/>
            <a:ext cx="7391400" cy="253916"/>
          </a:xfrm>
          <a:prstGeom prst="rect">
            <a:avLst/>
          </a:prstGeom>
        </p:spPr>
        <p:txBody>
          <a:bodyPr wrap="square">
            <a:spAutoFit/>
          </a:bodyPr>
          <a:lstStyle/>
          <a:p>
            <a:r>
              <a:rPr lang="en-US" sz="1000" dirty="0"/>
              <a:t>Ref: </a:t>
            </a:r>
            <a:r>
              <a:rPr lang="en-US" sz="1050" b="0" i="0" u="none" strike="noStrike" dirty="0">
                <a:solidFill>
                  <a:srgbClr val="222222"/>
                </a:solidFill>
                <a:effectLst/>
                <a:latin typeface="Arial" panose="020B0604020202020204" pitchFamily="34" charset="0"/>
              </a:rPr>
              <a:t>Islam, S.M., Zeng, M. and </a:t>
            </a:r>
            <a:r>
              <a:rPr lang="en-US" sz="1050" b="0" i="0" u="none" strike="noStrike" dirty="0" err="1">
                <a:solidFill>
                  <a:srgbClr val="222222"/>
                </a:solidFill>
                <a:effectLst/>
                <a:latin typeface="Arial" panose="020B0604020202020204" pitchFamily="34" charset="0"/>
              </a:rPr>
              <a:t>Dobre</a:t>
            </a:r>
            <a:r>
              <a:rPr lang="en-US" sz="1050" b="0" i="0" u="none" strike="noStrike" dirty="0">
                <a:solidFill>
                  <a:srgbClr val="222222"/>
                </a:solidFill>
                <a:effectLst/>
                <a:latin typeface="Arial" panose="020B0604020202020204" pitchFamily="34" charset="0"/>
              </a:rPr>
              <a:t>, O.A., 2017. NOMA in 5G systems: Exciting possibilities for enhancing spectral</a:t>
            </a:r>
            <a:endParaRPr lang="en-US" sz="1000" dirty="0"/>
          </a:p>
        </p:txBody>
      </p:sp>
    </p:spTree>
    <p:extLst>
      <p:ext uri="{BB962C8B-B14F-4D97-AF65-F5344CB8AC3E}">
        <p14:creationId xmlns:p14="http://schemas.microsoft.com/office/powerpoint/2010/main" val="42203326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Non-Orthogonal Multiple Access</a:t>
            </a:r>
          </a:p>
        </p:txBody>
      </p:sp>
      <p:sp>
        <p:nvSpPr>
          <p:cNvPr id="4" name="Footer Placeholder 3"/>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p:cNvSpPr>
            <a:spLocks noGrp="1"/>
          </p:cNvSpPr>
          <p:nvPr>
            <p:ph type="sldNum" sz="quarter" idx="12"/>
          </p:nvPr>
        </p:nvSpPr>
        <p:spPr/>
        <p:txBody>
          <a:bodyPr/>
          <a:lstStyle/>
          <a:p>
            <a:fld id="{2050F49C-602C-40E8-9DEA-0101FA6C2256}" type="slidenum">
              <a:rPr lang="en-US" altLang="zh-CN" smtClean="0"/>
              <a:pPr/>
              <a:t>4</a:t>
            </a:fld>
            <a:endParaRPr lang="en-US" altLang="zh-CN"/>
          </a:p>
        </p:txBody>
      </p:sp>
      <p:sp>
        <p:nvSpPr>
          <p:cNvPr id="6" name="Rectangle 5"/>
          <p:cNvSpPr/>
          <p:nvPr/>
        </p:nvSpPr>
        <p:spPr>
          <a:xfrm>
            <a:off x="457200" y="5562600"/>
            <a:ext cx="7391400" cy="253916"/>
          </a:xfrm>
          <a:prstGeom prst="rect">
            <a:avLst/>
          </a:prstGeom>
        </p:spPr>
        <p:txBody>
          <a:bodyPr wrap="square">
            <a:spAutoFit/>
          </a:bodyPr>
          <a:lstStyle/>
          <a:p>
            <a:r>
              <a:rPr lang="en-US" sz="1000" dirty="0"/>
              <a:t>Ref: </a:t>
            </a:r>
            <a:r>
              <a:rPr lang="en-US" sz="1050" b="0" i="0" u="none" strike="noStrike" dirty="0">
                <a:solidFill>
                  <a:srgbClr val="222222"/>
                </a:solidFill>
                <a:effectLst/>
                <a:latin typeface="Arial" panose="020B0604020202020204" pitchFamily="34" charset="0"/>
              </a:rPr>
              <a:t>Islam, S.M., Zeng, M. and </a:t>
            </a:r>
            <a:r>
              <a:rPr lang="en-US" sz="1050" b="0" i="0" u="none" strike="noStrike" dirty="0" err="1">
                <a:solidFill>
                  <a:srgbClr val="222222"/>
                </a:solidFill>
                <a:effectLst/>
                <a:latin typeface="Arial" panose="020B0604020202020204" pitchFamily="34" charset="0"/>
              </a:rPr>
              <a:t>Dobre</a:t>
            </a:r>
            <a:r>
              <a:rPr lang="en-US" sz="1050" b="0" i="0" u="none" strike="noStrike" dirty="0">
                <a:solidFill>
                  <a:srgbClr val="222222"/>
                </a:solidFill>
                <a:effectLst/>
                <a:latin typeface="Arial" panose="020B0604020202020204" pitchFamily="34" charset="0"/>
              </a:rPr>
              <a:t>, O.A., 2017. NOMA in 5G systems: Exciting possibilities for enhancing spectral</a:t>
            </a:r>
            <a:endParaRPr lang="en-US" sz="1000" dirty="0"/>
          </a:p>
        </p:txBody>
      </p:sp>
      <p:pic>
        <p:nvPicPr>
          <p:cNvPr id="3" name="Picture 2">
            <a:extLst>
              <a:ext uri="{FF2B5EF4-FFF2-40B4-BE49-F238E27FC236}">
                <a16:creationId xmlns:a16="http://schemas.microsoft.com/office/drawing/2014/main" id="{258ECC27-BE46-4E41-3210-7FD0787A3879}"/>
              </a:ext>
            </a:extLst>
          </p:cNvPr>
          <p:cNvPicPr>
            <a:picLocks noChangeAspect="1"/>
          </p:cNvPicPr>
          <p:nvPr/>
        </p:nvPicPr>
        <p:blipFill>
          <a:blip r:embed="rId2"/>
          <a:stretch>
            <a:fillRect/>
          </a:stretch>
        </p:blipFill>
        <p:spPr>
          <a:xfrm>
            <a:off x="568712" y="1757065"/>
            <a:ext cx="4038600" cy="2764922"/>
          </a:xfrm>
          <a:prstGeom prst="rect">
            <a:avLst/>
          </a:prstGeom>
        </p:spPr>
      </p:pic>
      <p:sp>
        <p:nvSpPr>
          <p:cNvPr id="8" name="TextBox 7">
            <a:extLst>
              <a:ext uri="{FF2B5EF4-FFF2-40B4-BE49-F238E27FC236}">
                <a16:creationId xmlns:a16="http://schemas.microsoft.com/office/drawing/2014/main" id="{4235AD4E-27E2-DB94-2FF6-5D21E5426088}"/>
              </a:ext>
            </a:extLst>
          </p:cNvPr>
          <p:cNvSpPr txBox="1"/>
          <p:nvPr/>
        </p:nvSpPr>
        <p:spPr>
          <a:xfrm>
            <a:off x="4724400" y="1647878"/>
            <a:ext cx="4038600" cy="2776145"/>
          </a:xfrm>
          <a:prstGeom prst="rect">
            <a:avLst/>
          </a:prstGeom>
          <a:noFill/>
        </p:spPr>
        <p:txBody>
          <a:bodyPr wrap="square">
            <a:spAutoFit/>
          </a:bodyPr>
          <a:lstStyle/>
          <a:p>
            <a:pPr marL="257175" indent="-257175">
              <a:lnSpc>
                <a:spcPct val="90000"/>
              </a:lnSpc>
              <a:spcBef>
                <a:spcPct val="50000"/>
              </a:spcBef>
              <a:buClr>
                <a:srgbClr val="3C507E"/>
              </a:buClr>
              <a:buSzPct val="125000"/>
              <a:buFont typeface="Wingdings" pitchFamily="2" charset="2"/>
              <a:buChar char="q"/>
            </a:pPr>
            <a:r>
              <a:rPr lang="en-US" sz="1600" b="1" dirty="0">
                <a:latin typeface="Calibri" panose="020F0502020204030204" pitchFamily="34" charset="0"/>
                <a:cs typeface="Calibri" panose="020F0502020204030204" pitchFamily="34" charset="0"/>
              </a:rPr>
              <a:t>Non-orthogonal Multiple Access (NOMA) </a:t>
            </a:r>
            <a:r>
              <a:rPr lang="en-US" sz="1600" dirty="0">
                <a:latin typeface="Calibri" panose="020F0502020204030204" pitchFamily="34" charset="0"/>
                <a:cs typeface="Calibri" panose="020F0502020204030204" pitchFamily="34" charset="0"/>
              </a:rPr>
              <a:t>has a potential to decrease latency &amp; improve spectral efficiency in future wireless networks.</a:t>
            </a:r>
          </a:p>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The base stations uses </a:t>
            </a:r>
            <a:r>
              <a:rPr lang="en-US" sz="1600" b="1" dirty="0">
                <a:latin typeface="Calibri" panose="020F0502020204030204" pitchFamily="34" charset="0"/>
                <a:cs typeface="Calibri" panose="020F0502020204030204" pitchFamily="34" charset="0"/>
              </a:rPr>
              <a:t>Superposition Coding (SC)</a:t>
            </a:r>
            <a:r>
              <a:rPr lang="en-US" sz="1600" dirty="0">
                <a:latin typeface="Calibri" panose="020F0502020204030204" pitchFamily="34" charset="0"/>
                <a:cs typeface="Calibri" panose="020F0502020204030204" pitchFamily="34" charset="0"/>
              </a:rPr>
              <a:t> to generate a superimposed signal of all users to be transmitted simultaneously. </a:t>
            </a:r>
          </a:p>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The user would employ </a:t>
            </a:r>
            <a:r>
              <a:rPr lang="en-US" sz="1600" b="1" dirty="0">
                <a:latin typeface="Calibri" panose="020F0502020204030204" pitchFamily="34" charset="0"/>
                <a:cs typeface="Calibri" panose="020F0502020204030204" pitchFamily="34" charset="0"/>
              </a:rPr>
              <a:t>Successive Interference Cancellation (SIC)</a:t>
            </a:r>
            <a:r>
              <a:rPr lang="en-US" sz="1600" dirty="0">
                <a:latin typeface="Calibri" panose="020F0502020204030204" pitchFamily="34" charset="0"/>
                <a:cs typeface="Calibri" panose="020F0502020204030204" pitchFamily="34" charset="0"/>
              </a:rPr>
              <a:t> to decode their data from the overlaying signal. </a:t>
            </a:r>
          </a:p>
        </p:txBody>
      </p:sp>
    </p:spTree>
    <p:extLst>
      <p:ext uri="{BB962C8B-B14F-4D97-AF65-F5344CB8AC3E}">
        <p14:creationId xmlns:p14="http://schemas.microsoft.com/office/powerpoint/2010/main" val="22211935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655BFD-BB67-4590-9F86-5DA84494B2E7}"/>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AC2AD859-241D-4EEB-9660-069F50FBA050}"/>
              </a:ext>
            </a:extLst>
          </p:cNvPr>
          <p:cNvSpPr>
            <a:spLocks noGrp="1"/>
          </p:cNvSpPr>
          <p:nvPr>
            <p:ph type="sldNum" sz="quarter" idx="12"/>
          </p:nvPr>
        </p:nvSpPr>
        <p:spPr/>
        <p:txBody>
          <a:bodyPr/>
          <a:lstStyle/>
          <a:p>
            <a:fld id="{2050F49C-602C-40E8-9DEA-0101FA6C2256}" type="slidenum">
              <a:rPr lang="en-US" altLang="zh-CN" smtClean="0"/>
              <a:pPr/>
              <a:t>5</a:t>
            </a:fld>
            <a:endParaRPr lang="en-US" altLang="zh-CN"/>
          </a:p>
        </p:txBody>
      </p:sp>
      <p:pic>
        <p:nvPicPr>
          <p:cNvPr id="3" name="Picture 2">
            <a:extLst>
              <a:ext uri="{FF2B5EF4-FFF2-40B4-BE49-F238E27FC236}">
                <a16:creationId xmlns:a16="http://schemas.microsoft.com/office/drawing/2014/main" id="{A83AE576-8857-8BDB-523E-91CD11CACF5E}"/>
              </a:ext>
            </a:extLst>
          </p:cNvPr>
          <p:cNvPicPr>
            <a:picLocks noChangeAspect="1"/>
          </p:cNvPicPr>
          <p:nvPr/>
        </p:nvPicPr>
        <p:blipFill>
          <a:blip r:embed="rId2"/>
          <a:stretch>
            <a:fillRect/>
          </a:stretch>
        </p:blipFill>
        <p:spPr>
          <a:xfrm>
            <a:off x="7226300" y="2514600"/>
            <a:ext cx="635000" cy="241300"/>
          </a:xfrm>
          <a:prstGeom prst="rect">
            <a:avLst/>
          </a:prstGeom>
        </p:spPr>
      </p:pic>
      <p:pic>
        <p:nvPicPr>
          <p:cNvPr id="7" name="Picture 6">
            <a:extLst>
              <a:ext uri="{FF2B5EF4-FFF2-40B4-BE49-F238E27FC236}">
                <a16:creationId xmlns:a16="http://schemas.microsoft.com/office/drawing/2014/main" id="{45C8EC28-A2EC-0D1D-6D15-7D868F998CAB}"/>
              </a:ext>
            </a:extLst>
          </p:cNvPr>
          <p:cNvPicPr>
            <a:picLocks noChangeAspect="1"/>
          </p:cNvPicPr>
          <p:nvPr/>
        </p:nvPicPr>
        <p:blipFill>
          <a:blip r:embed="rId2"/>
          <a:stretch>
            <a:fillRect/>
          </a:stretch>
        </p:blipFill>
        <p:spPr>
          <a:xfrm>
            <a:off x="6184900" y="1930457"/>
            <a:ext cx="635000" cy="241300"/>
          </a:xfrm>
          <a:prstGeom prst="rect">
            <a:avLst/>
          </a:prstGeom>
        </p:spPr>
      </p:pic>
      <p:pic>
        <p:nvPicPr>
          <p:cNvPr id="8" name="Picture 7">
            <a:extLst>
              <a:ext uri="{FF2B5EF4-FFF2-40B4-BE49-F238E27FC236}">
                <a16:creationId xmlns:a16="http://schemas.microsoft.com/office/drawing/2014/main" id="{A05ECF4F-E25C-FBB8-8CAA-8C40CF03AFB6}"/>
              </a:ext>
            </a:extLst>
          </p:cNvPr>
          <p:cNvPicPr>
            <a:picLocks noChangeAspect="1"/>
          </p:cNvPicPr>
          <p:nvPr/>
        </p:nvPicPr>
        <p:blipFill>
          <a:blip r:embed="rId2"/>
          <a:stretch>
            <a:fillRect/>
          </a:stretch>
        </p:blipFill>
        <p:spPr>
          <a:xfrm>
            <a:off x="6322741" y="4158828"/>
            <a:ext cx="635000" cy="241300"/>
          </a:xfrm>
          <a:prstGeom prst="rect">
            <a:avLst/>
          </a:prstGeom>
        </p:spPr>
      </p:pic>
      <p:sp>
        <p:nvSpPr>
          <p:cNvPr id="9" name="TextBox 8">
            <a:extLst>
              <a:ext uri="{FF2B5EF4-FFF2-40B4-BE49-F238E27FC236}">
                <a16:creationId xmlns:a16="http://schemas.microsoft.com/office/drawing/2014/main" id="{7C6127CC-5C6E-534A-E75D-6B7658A0B3EE}"/>
              </a:ext>
            </a:extLst>
          </p:cNvPr>
          <p:cNvSpPr txBox="1"/>
          <p:nvPr/>
        </p:nvSpPr>
        <p:spPr>
          <a:xfrm>
            <a:off x="507037" y="4590265"/>
            <a:ext cx="7874620" cy="880241"/>
          </a:xfrm>
          <a:prstGeom prst="rect">
            <a:avLst/>
          </a:prstGeom>
          <a:noFill/>
        </p:spPr>
        <p:txBody>
          <a:bodyPr wrap="square">
            <a:spAutoFit/>
          </a:bodyPr>
          <a:lstStyle/>
          <a:p>
            <a:pPr marL="257175" indent="-257175">
              <a:lnSpc>
                <a:spcPct val="90000"/>
              </a:lnSpc>
              <a:spcBef>
                <a:spcPct val="50000"/>
              </a:spcBef>
              <a:buClr>
                <a:srgbClr val="3C507E"/>
              </a:buClr>
              <a:buSzPct val="125000"/>
              <a:buFont typeface="Wingdings" pitchFamily="2" charset="2"/>
              <a:buChar char="q"/>
            </a:pPr>
            <a:r>
              <a:rPr lang="en-US" sz="1600" dirty="0">
                <a:latin typeface="Calibri" panose="020F0502020204030204" pitchFamily="34" charset="0"/>
                <a:cs typeface="Calibri" panose="020F0502020204030204" pitchFamily="34" charset="0"/>
              </a:rPr>
              <a:t>As the number of users in a NOMA block increase, the users with worser channel gain experience higher levels of interference.</a:t>
            </a:r>
          </a:p>
          <a:p>
            <a:pPr marL="257175" indent="-257175">
              <a:lnSpc>
                <a:spcPct val="90000"/>
              </a:lnSpc>
              <a:spcBef>
                <a:spcPct val="50000"/>
              </a:spcBef>
              <a:buClr>
                <a:srgbClr val="3C507E"/>
              </a:buClr>
              <a:buSzPct val="125000"/>
              <a:buFont typeface="Wingdings" pitchFamily="2" charset="2"/>
              <a:buChar char="q"/>
            </a:pPr>
            <a:endParaRPr lang="en-US" sz="1600" dirty="0">
              <a:latin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D9A41A50-AF64-E8AA-D6EE-1F67F34140A5}"/>
              </a:ext>
            </a:extLst>
          </p:cNvPr>
          <p:cNvSpPr>
            <a:spLocks noGrp="1"/>
          </p:cNvSpPr>
          <p:nvPr>
            <p:ph type="title"/>
          </p:nvPr>
        </p:nvSpPr>
        <p:spPr/>
        <p:txBody>
          <a:bodyPr/>
          <a:lstStyle/>
          <a:p>
            <a:endParaRPr lang="en-US"/>
          </a:p>
        </p:txBody>
      </p:sp>
      <p:sp>
        <p:nvSpPr>
          <p:cNvPr id="11" name="Title 1">
            <a:extLst>
              <a:ext uri="{FF2B5EF4-FFF2-40B4-BE49-F238E27FC236}">
                <a16:creationId xmlns:a16="http://schemas.microsoft.com/office/drawing/2014/main" id="{E31E21D3-660D-4C07-3BB6-1C29E9218587}"/>
              </a:ext>
            </a:extLst>
          </p:cNvPr>
          <p:cNvSpPr txBox="1">
            <a:spLocks/>
          </p:cNvSpPr>
          <p:nvPr/>
        </p:nvSpPr>
        <p:spPr bwMode="auto">
          <a:xfrm>
            <a:off x="457200" y="217557"/>
            <a:ext cx="8229600" cy="707886"/>
          </a:xfrm>
          <a:prstGeom prst="rect">
            <a:avLst/>
          </a:prstGeom>
          <a:gradFill rotWithShape="1">
            <a:gsLst>
              <a:gs pos="0">
                <a:srgbClr val="FF3300">
                  <a:alpha val="79999"/>
                </a:srgb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a:lstStyle>
          <a:p>
            <a:r>
              <a:rPr lang="en-US" sz="4000" kern="0" dirty="0"/>
              <a:t>NOMA Drawback</a:t>
            </a:r>
          </a:p>
        </p:txBody>
      </p:sp>
      <p:pic>
        <p:nvPicPr>
          <p:cNvPr id="17" name="Graphic 16" descr="Cell Tower with solid fill">
            <a:extLst>
              <a:ext uri="{FF2B5EF4-FFF2-40B4-BE49-F238E27FC236}">
                <a16:creationId xmlns:a16="http://schemas.microsoft.com/office/drawing/2014/main" id="{19EB482E-967A-9E61-BFF8-C76B98790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857" y="1385875"/>
            <a:ext cx="914400" cy="1099930"/>
          </a:xfrm>
          <a:prstGeom prst="rect">
            <a:avLst/>
          </a:prstGeom>
        </p:spPr>
      </p:pic>
      <p:pic>
        <p:nvPicPr>
          <p:cNvPr id="18" name="Graphic 17" descr="Smart Phone with solid fill">
            <a:extLst>
              <a:ext uri="{FF2B5EF4-FFF2-40B4-BE49-F238E27FC236}">
                <a16:creationId xmlns:a16="http://schemas.microsoft.com/office/drawing/2014/main" id="{9985AEF7-2316-E611-0E7F-E6D513FA1A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9259" y="2028605"/>
            <a:ext cx="457200" cy="457200"/>
          </a:xfrm>
          <a:prstGeom prst="rect">
            <a:avLst/>
          </a:prstGeom>
        </p:spPr>
      </p:pic>
      <p:pic>
        <p:nvPicPr>
          <p:cNvPr id="19" name="Graphic 18" descr="Smart Phone with solid fill">
            <a:extLst>
              <a:ext uri="{FF2B5EF4-FFF2-40B4-BE49-F238E27FC236}">
                <a16:creationId xmlns:a16="http://schemas.microsoft.com/office/drawing/2014/main" id="{31B1705A-3BB1-7689-DF52-64C3AFD085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7082" y="2637782"/>
            <a:ext cx="457200" cy="457200"/>
          </a:xfrm>
          <a:prstGeom prst="rect">
            <a:avLst/>
          </a:prstGeom>
        </p:spPr>
      </p:pic>
      <p:pic>
        <p:nvPicPr>
          <p:cNvPr id="20" name="Graphic 19" descr="Smart Phone with solid fill">
            <a:extLst>
              <a:ext uri="{FF2B5EF4-FFF2-40B4-BE49-F238E27FC236}">
                <a16:creationId xmlns:a16="http://schemas.microsoft.com/office/drawing/2014/main" id="{7F876699-424F-FE3C-3AE3-DD6B30B153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40981" y="3144671"/>
            <a:ext cx="457200" cy="457200"/>
          </a:xfrm>
          <a:prstGeom prst="rect">
            <a:avLst/>
          </a:prstGeom>
        </p:spPr>
      </p:pic>
      <p:pic>
        <p:nvPicPr>
          <p:cNvPr id="21" name="Graphic 20" descr="Smart Phone with solid fill">
            <a:extLst>
              <a:ext uri="{FF2B5EF4-FFF2-40B4-BE49-F238E27FC236}">
                <a16:creationId xmlns:a16="http://schemas.microsoft.com/office/drawing/2014/main" id="{211C698E-9E45-558C-73C4-FFA05A131D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64287" y="3651560"/>
            <a:ext cx="457200" cy="457200"/>
          </a:xfrm>
          <a:prstGeom prst="rect">
            <a:avLst/>
          </a:prstGeom>
        </p:spPr>
      </p:pic>
      <p:cxnSp>
        <p:nvCxnSpPr>
          <p:cNvPr id="22" name="Straight Arrow Connector 21">
            <a:extLst>
              <a:ext uri="{FF2B5EF4-FFF2-40B4-BE49-F238E27FC236}">
                <a16:creationId xmlns:a16="http://schemas.microsoft.com/office/drawing/2014/main" id="{9F0FA5C9-D663-CA21-6894-27CD4CC7EDE1}"/>
              </a:ext>
            </a:extLst>
          </p:cNvPr>
          <p:cNvCxnSpPr>
            <a:cxnSpLocks/>
          </p:cNvCxnSpPr>
          <p:nvPr/>
        </p:nvCxnSpPr>
        <p:spPr>
          <a:xfrm>
            <a:off x="3154030" y="2240367"/>
            <a:ext cx="1189719" cy="2013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2CCAA3D-D7F2-6BDB-361D-F02C86145EC6}"/>
                  </a:ext>
                </a:extLst>
              </p:cNvPr>
              <p:cNvSpPr txBox="1"/>
              <p:nvPr/>
            </p:nvSpPr>
            <p:spPr>
              <a:xfrm>
                <a:off x="3448060" y="1633430"/>
                <a:ext cx="588746" cy="3684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dirty="0" smtClean="0">
                              <a:solidFill>
                                <a:schemeClr val="tx1"/>
                              </a:solidFill>
                              <a:effectLst/>
                              <a:latin typeface="Cambria Math" panose="02040503050406030204" pitchFamily="18" charset="0"/>
                            </a:rPr>
                          </m:ctrlPr>
                        </m:sSupPr>
                        <m:e>
                          <m:d>
                            <m:dPr>
                              <m:begChr m:val="|"/>
                              <m:endChr m:val="|"/>
                              <m:ctrlPr>
                                <a:rPr lang="en-US" sz="1800" i="1" dirty="0" smtClean="0">
                                  <a:solidFill>
                                    <a:schemeClr val="tx1"/>
                                  </a:solidFill>
                                  <a:effectLst/>
                                  <a:latin typeface="Cambria Math" panose="02040503050406030204" pitchFamily="18" charset="0"/>
                                </a:rPr>
                              </m:ctrlPr>
                            </m:dPr>
                            <m:e>
                              <m:sSub>
                                <m:sSubPr>
                                  <m:ctrlPr>
                                    <a:rPr lang="en-US" sz="1800" b="0" i="1" dirty="0" smtClean="0">
                                      <a:solidFill>
                                        <a:schemeClr val="tx1"/>
                                      </a:solidFill>
                                      <a:effectLst/>
                                      <a:latin typeface="Cambria Math" panose="02040503050406030204" pitchFamily="18" charset="0"/>
                                    </a:rPr>
                                  </m:ctrlPr>
                                </m:sSubPr>
                                <m:e>
                                  <m:r>
                                    <a:rPr lang="en-US" sz="1800" i="1" dirty="0" smtClean="0">
                                      <a:solidFill>
                                        <a:schemeClr val="tx1"/>
                                      </a:solidFill>
                                      <a:effectLst/>
                                      <a:latin typeface="Cambria Math" panose="02040503050406030204" pitchFamily="18" charset="0"/>
                                    </a:rPr>
                                    <m:t>h</m:t>
                                  </m:r>
                                </m:e>
                                <m:sub>
                                  <m:r>
                                    <a:rPr lang="en-US" sz="1800" b="0" i="1" dirty="0" smtClean="0">
                                      <a:solidFill>
                                        <a:schemeClr val="tx1"/>
                                      </a:solidFill>
                                      <a:effectLst/>
                                      <a:latin typeface="Cambria Math" panose="02040503050406030204" pitchFamily="18" charset="0"/>
                                    </a:rPr>
                                    <m:t>1</m:t>
                                  </m:r>
                                </m:sub>
                              </m:sSub>
                            </m:e>
                          </m:d>
                        </m:e>
                        <m:sup>
                          <m:r>
                            <a:rPr lang="en-US" sz="1800" b="0" i="1" dirty="0" smtClean="0">
                              <a:solidFill>
                                <a:schemeClr val="tx1"/>
                              </a:solidFill>
                              <a:effectLst/>
                              <a:latin typeface="Cambria Math" panose="02040503050406030204" pitchFamily="18" charset="0"/>
                            </a:rPr>
                            <m:t>2</m:t>
                          </m:r>
                        </m:sup>
                      </m:sSup>
                      <m:r>
                        <a:rPr lang="en-US" sz="800" i="1" dirty="0">
                          <a:solidFill>
                            <a:schemeClr val="tx1"/>
                          </a:solidFill>
                          <a:effectLst/>
                          <a:latin typeface="Cambria Math" panose="02040503050406030204" pitchFamily="18" charset="0"/>
                        </a:rPr>
                        <m:t> </m:t>
                      </m:r>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D2CCAA3D-D7F2-6BDB-361D-F02C86145EC6}"/>
                  </a:ext>
                </a:extLst>
              </p:cNvPr>
              <p:cNvSpPr txBox="1">
                <a:spLocks noRot="1" noChangeAspect="1" noMove="1" noResize="1" noEditPoints="1" noAdjustHandles="1" noChangeArrowheads="1" noChangeShapeType="1" noTextEdit="1"/>
              </p:cNvSpPr>
              <p:nvPr/>
            </p:nvSpPr>
            <p:spPr>
              <a:xfrm>
                <a:off x="3448060" y="1633430"/>
                <a:ext cx="588746" cy="368499"/>
              </a:xfrm>
              <a:prstGeom prst="rect">
                <a:avLst/>
              </a:prstGeom>
              <a:blipFill>
                <a:blip r:embed="rId13"/>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91CC91-E16A-9160-6819-E2182B8E1EBE}"/>
                  </a:ext>
                </a:extLst>
              </p:cNvPr>
              <p:cNvSpPr txBox="1"/>
              <p:nvPr/>
            </p:nvSpPr>
            <p:spPr>
              <a:xfrm>
                <a:off x="3720686" y="2189747"/>
                <a:ext cx="588746" cy="3684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dirty="0" smtClean="0">
                              <a:solidFill>
                                <a:schemeClr val="tx1"/>
                              </a:solidFill>
                              <a:effectLst/>
                              <a:latin typeface="Cambria Math" panose="02040503050406030204" pitchFamily="18" charset="0"/>
                            </a:rPr>
                          </m:ctrlPr>
                        </m:sSupPr>
                        <m:e>
                          <m:d>
                            <m:dPr>
                              <m:begChr m:val="|"/>
                              <m:endChr m:val="|"/>
                              <m:ctrlPr>
                                <a:rPr lang="en-US" sz="1800" i="1" dirty="0" smtClean="0">
                                  <a:solidFill>
                                    <a:schemeClr val="tx1"/>
                                  </a:solidFill>
                                  <a:effectLst/>
                                  <a:latin typeface="Cambria Math" panose="02040503050406030204" pitchFamily="18" charset="0"/>
                                </a:rPr>
                              </m:ctrlPr>
                            </m:dPr>
                            <m:e>
                              <m:sSub>
                                <m:sSubPr>
                                  <m:ctrlPr>
                                    <a:rPr lang="en-US" sz="1800" b="0" i="1" dirty="0" smtClean="0">
                                      <a:solidFill>
                                        <a:schemeClr val="tx1"/>
                                      </a:solidFill>
                                      <a:effectLst/>
                                      <a:latin typeface="Cambria Math" panose="02040503050406030204" pitchFamily="18" charset="0"/>
                                    </a:rPr>
                                  </m:ctrlPr>
                                </m:sSubPr>
                                <m:e>
                                  <m:r>
                                    <a:rPr lang="en-US" sz="1800" i="1" dirty="0" smtClean="0">
                                      <a:solidFill>
                                        <a:schemeClr val="tx1"/>
                                      </a:solidFill>
                                      <a:effectLst/>
                                      <a:latin typeface="Cambria Math" panose="02040503050406030204" pitchFamily="18" charset="0"/>
                                    </a:rPr>
                                    <m:t>h</m:t>
                                  </m:r>
                                </m:e>
                                <m:sub>
                                  <m:r>
                                    <a:rPr lang="en-US" sz="1800" b="0" i="1" dirty="0" smtClean="0">
                                      <a:solidFill>
                                        <a:schemeClr val="tx1"/>
                                      </a:solidFill>
                                      <a:effectLst/>
                                      <a:latin typeface="Cambria Math" panose="02040503050406030204" pitchFamily="18" charset="0"/>
                                    </a:rPr>
                                    <m:t>2</m:t>
                                  </m:r>
                                </m:sub>
                              </m:sSub>
                            </m:e>
                          </m:d>
                        </m:e>
                        <m:sup>
                          <m:r>
                            <a:rPr lang="en-US" sz="1800" b="0" i="1" dirty="0" smtClean="0">
                              <a:solidFill>
                                <a:schemeClr val="tx1"/>
                              </a:solidFill>
                              <a:effectLst/>
                              <a:latin typeface="Cambria Math" panose="02040503050406030204" pitchFamily="18" charset="0"/>
                            </a:rPr>
                            <m:t>2</m:t>
                          </m:r>
                        </m:sup>
                      </m:sSup>
                      <m:r>
                        <a:rPr lang="en-US" sz="800" i="1" dirty="0">
                          <a:solidFill>
                            <a:schemeClr val="tx1"/>
                          </a:solidFill>
                          <a:effectLst/>
                          <a:latin typeface="Cambria Math" panose="02040503050406030204" pitchFamily="18" charset="0"/>
                        </a:rPr>
                        <m:t> </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9F91CC91-E16A-9160-6819-E2182B8E1EBE}"/>
                  </a:ext>
                </a:extLst>
              </p:cNvPr>
              <p:cNvSpPr txBox="1">
                <a:spLocks noRot="1" noChangeAspect="1" noMove="1" noResize="1" noEditPoints="1" noAdjustHandles="1" noChangeArrowheads="1" noChangeShapeType="1" noTextEdit="1"/>
              </p:cNvSpPr>
              <p:nvPr/>
            </p:nvSpPr>
            <p:spPr>
              <a:xfrm>
                <a:off x="3720686" y="2189747"/>
                <a:ext cx="588746" cy="368499"/>
              </a:xfrm>
              <a:prstGeom prst="rect">
                <a:avLst/>
              </a:prstGeom>
              <a:blipFill>
                <a:blip r:embed="rId14"/>
                <a:stretch>
                  <a:fillRect r="-10417"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BE6678D-EEDD-6853-1DEE-F9064328B318}"/>
                  </a:ext>
                </a:extLst>
              </p:cNvPr>
              <p:cNvSpPr txBox="1"/>
              <p:nvPr/>
            </p:nvSpPr>
            <p:spPr>
              <a:xfrm>
                <a:off x="4036806" y="2723344"/>
                <a:ext cx="588746" cy="3684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dirty="0" smtClean="0">
                              <a:effectLst/>
                              <a:latin typeface="Cambria Math" panose="02040503050406030204" pitchFamily="18" charset="0"/>
                            </a:rPr>
                          </m:ctrlPr>
                        </m:sSupPr>
                        <m:e>
                          <m:d>
                            <m:dPr>
                              <m:begChr m:val="|"/>
                              <m:endChr m:val="|"/>
                              <m:ctrlPr>
                                <a:rPr lang="en-US" sz="1800" i="1" dirty="0" smtClean="0">
                                  <a:effectLst/>
                                  <a:latin typeface="Cambria Math" panose="02040503050406030204" pitchFamily="18" charset="0"/>
                                </a:rPr>
                              </m:ctrlPr>
                            </m:dPr>
                            <m:e>
                              <m:sSub>
                                <m:sSubPr>
                                  <m:ctrlPr>
                                    <a:rPr lang="en-US" sz="1800" b="0" i="1" dirty="0" smtClean="0">
                                      <a:effectLst/>
                                      <a:latin typeface="Cambria Math" panose="02040503050406030204" pitchFamily="18" charset="0"/>
                                    </a:rPr>
                                  </m:ctrlPr>
                                </m:sSubPr>
                                <m:e>
                                  <m:r>
                                    <a:rPr lang="en-US" sz="1800" i="1" dirty="0" smtClean="0">
                                      <a:effectLst/>
                                      <a:latin typeface="Cambria Math" panose="02040503050406030204" pitchFamily="18" charset="0"/>
                                    </a:rPr>
                                    <m:t>h</m:t>
                                  </m:r>
                                </m:e>
                                <m:sub>
                                  <m:r>
                                    <a:rPr lang="en-US" sz="1800" b="0" i="1" dirty="0" smtClean="0">
                                      <a:effectLst/>
                                      <a:latin typeface="Cambria Math" panose="02040503050406030204" pitchFamily="18" charset="0"/>
                                    </a:rPr>
                                    <m:t>3</m:t>
                                  </m:r>
                                </m:sub>
                              </m:sSub>
                            </m:e>
                          </m:d>
                        </m:e>
                        <m:sup>
                          <m:r>
                            <a:rPr lang="en-US" sz="1800" b="0" i="1" dirty="0" smtClean="0">
                              <a:effectLst/>
                              <a:latin typeface="Cambria Math" panose="02040503050406030204" pitchFamily="18" charset="0"/>
                            </a:rPr>
                            <m:t>2</m:t>
                          </m:r>
                        </m:sup>
                      </m:sSup>
                      <m:r>
                        <a:rPr lang="en-US" sz="800" i="1" dirty="0">
                          <a:effectLst/>
                          <a:latin typeface="Cambria Math" panose="02040503050406030204" pitchFamily="18" charset="0"/>
                        </a:rPr>
                        <m:t> </m:t>
                      </m:r>
                    </m:oMath>
                  </m:oMathPara>
                </a14:m>
                <a:endParaRPr lang="en-US" dirty="0"/>
              </a:p>
            </p:txBody>
          </p:sp>
        </mc:Choice>
        <mc:Fallback xmlns="">
          <p:sp>
            <p:nvSpPr>
              <p:cNvPr id="25" name="TextBox 24">
                <a:extLst>
                  <a:ext uri="{FF2B5EF4-FFF2-40B4-BE49-F238E27FC236}">
                    <a16:creationId xmlns:a16="http://schemas.microsoft.com/office/drawing/2014/main" id="{CBE6678D-EEDD-6853-1DEE-F9064328B318}"/>
                  </a:ext>
                </a:extLst>
              </p:cNvPr>
              <p:cNvSpPr txBox="1">
                <a:spLocks noRot="1" noChangeAspect="1" noMove="1" noResize="1" noEditPoints="1" noAdjustHandles="1" noChangeArrowheads="1" noChangeShapeType="1" noTextEdit="1"/>
              </p:cNvSpPr>
              <p:nvPr/>
            </p:nvSpPr>
            <p:spPr>
              <a:xfrm>
                <a:off x="4036806" y="2723344"/>
                <a:ext cx="588746" cy="368499"/>
              </a:xfrm>
              <a:prstGeom prst="rect">
                <a:avLst/>
              </a:prstGeom>
              <a:blipFill>
                <a:blip r:embed="rId15"/>
                <a:stretch>
                  <a:fillRect r="-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ABF8E08-3D9C-8FCD-B901-677C47628F09}"/>
                  </a:ext>
                </a:extLst>
              </p:cNvPr>
              <p:cNvSpPr txBox="1"/>
              <p:nvPr/>
            </p:nvSpPr>
            <p:spPr>
              <a:xfrm>
                <a:off x="4365372" y="3233372"/>
                <a:ext cx="588746" cy="3684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dirty="0" smtClean="0">
                              <a:effectLst/>
                              <a:latin typeface="Cambria Math" panose="02040503050406030204" pitchFamily="18" charset="0"/>
                            </a:rPr>
                          </m:ctrlPr>
                        </m:sSupPr>
                        <m:e>
                          <m:d>
                            <m:dPr>
                              <m:begChr m:val="|"/>
                              <m:endChr m:val="|"/>
                              <m:ctrlPr>
                                <a:rPr lang="en-US" sz="1800" i="1" dirty="0" smtClean="0">
                                  <a:effectLst/>
                                  <a:latin typeface="Cambria Math" panose="02040503050406030204" pitchFamily="18" charset="0"/>
                                </a:rPr>
                              </m:ctrlPr>
                            </m:dPr>
                            <m:e>
                              <m:sSub>
                                <m:sSubPr>
                                  <m:ctrlPr>
                                    <a:rPr lang="en-US" sz="1800" b="0" i="1" dirty="0" smtClean="0">
                                      <a:effectLst/>
                                      <a:latin typeface="Cambria Math" panose="02040503050406030204" pitchFamily="18" charset="0"/>
                                    </a:rPr>
                                  </m:ctrlPr>
                                </m:sSubPr>
                                <m:e>
                                  <m:r>
                                    <a:rPr lang="en-US" sz="1800" i="1" dirty="0" smtClean="0">
                                      <a:effectLst/>
                                      <a:latin typeface="Cambria Math" panose="02040503050406030204" pitchFamily="18" charset="0"/>
                                    </a:rPr>
                                    <m:t>h</m:t>
                                  </m:r>
                                </m:e>
                                <m:sub>
                                  <m:r>
                                    <a:rPr lang="en-US" sz="1800" b="0" i="1" dirty="0" smtClean="0">
                                      <a:effectLst/>
                                      <a:latin typeface="Cambria Math" panose="02040503050406030204" pitchFamily="18" charset="0"/>
                                    </a:rPr>
                                    <m:t>4</m:t>
                                  </m:r>
                                </m:sub>
                              </m:sSub>
                            </m:e>
                          </m:d>
                        </m:e>
                        <m:sup>
                          <m:r>
                            <a:rPr lang="en-US" sz="1800" b="0" i="1" dirty="0" smtClean="0">
                              <a:effectLst/>
                              <a:latin typeface="Cambria Math" panose="02040503050406030204" pitchFamily="18" charset="0"/>
                            </a:rPr>
                            <m:t>2</m:t>
                          </m:r>
                        </m:sup>
                      </m:sSup>
                      <m:r>
                        <a:rPr lang="en-US" sz="800" i="1" dirty="0">
                          <a:effectLst/>
                          <a:latin typeface="Cambria Math" panose="02040503050406030204" pitchFamily="18" charset="0"/>
                        </a:rPr>
                        <m:t> </m:t>
                      </m:r>
                    </m:oMath>
                  </m:oMathPara>
                </a14:m>
                <a:endParaRPr lang="en-US" dirty="0"/>
              </a:p>
            </p:txBody>
          </p:sp>
        </mc:Choice>
        <mc:Fallback xmlns="">
          <p:sp>
            <p:nvSpPr>
              <p:cNvPr id="26" name="TextBox 25">
                <a:extLst>
                  <a:ext uri="{FF2B5EF4-FFF2-40B4-BE49-F238E27FC236}">
                    <a16:creationId xmlns:a16="http://schemas.microsoft.com/office/drawing/2014/main" id="{EABF8E08-3D9C-8FCD-B901-677C47628F09}"/>
                  </a:ext>
                </a:extLst>
              </p:cNvPr>
              <p:cNvSpPr txBox="1">
                <a:spLocks noRot="1" noChangeAspect="1" noMove="1" noResize="1" noEditPoints="1" noAdjustHandles="1" noChangeArrowheads="1" noChangeShapeType="1" noTextEdit="1"/>
              </p:cNvSpPr>
              <p:nvPr/>
            </p:nvSpPr>
            <p:spPr>
              <a:xfrm>
                <a:off x="4365372" y="3233372"/>
                <a:ext cx="588746" cy="368499"/>
              </a:xfrm>
              <a:prstGeom prst="rect">
                <a:avLst/>
              </a:prstGeom>
              <a:blipFill>
                <a:blip r:embed="rId16"/>
                <a:stretch>
                  <a:fillRect r="-10417" b="-333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38D4F7F4-9A04-A44D-19DF-149748F91A6E}"/>
              </a:ext>
            </a:extLst>
          </p:cNvPr>
          <p:cNvSpPr txBox="1"/>
          <p:nvPr/>
        </p:nvSpPr>
        <p:spPr>
          <a:xfrm>
            <a:off x="2078287" y="2509350"/>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Base Station</a:t>
            </a:r>
            <a:endParaRPr lang="en-US" dirty="0"/>
          </a:p>
        </p:txBody>
      </p:sp>
      <p:pic>
        <p:nvPicPr>
          <p:cNvPr id="30" name="Picture 29">
            <a:extLst>
              <a:ext uri="{FF2B5EF4-FFF2-40B4-BE49-F238E27FC236}">
                <a16:creationId xmlns:a16="http://schemas.microsoft.com/office/drawing/2014/main" id="{4A9598A5-C8CD-E13F-9B3F-C7BFA3E12567}"/>
              </a:ext>
            </a:extLst>
          </p:cNvPr>
          <p:cNvPicPr>
            <a:picLocks noChangeAspect="1"/>
          </p:cNvPicPr>
          <p:nvPr/>
        </p:nvPicPr>
        <p:blipFill>
          <a:blip r:embed="rId17"/>
          <a:stretch>
            <a:fillRect/>
          </a:stretch>
        </p:blipFill>
        <p:spPr>
          <a:xfrm>
            <a:off x="707602" y="3550769"/>
            <a:ext cx="2623851" cy="411480"/>
          </a:xfrm>
          <a:prstGeom prst="rect">
            <a:avLst/>
          </a:prstGeom>
        </p:spPr>
      </p:pic>
      <p:sp>
        <p:nvSpPr>
          <p:cNvPr id="32" name="TextBox 31">
            <a:extLst>
              <a:ext uri="{FF2B5EF4-FFF2-40B4-BE49-F238E27FC236}">
                <a16:creationId xmlns:a16="http://schemas.microsoft.com/office/drawing/2014/main" id="{FC084A90-9774-45C2-8F4A-787C724AD0AA}"/>
              </a:ext>
            </a:extLst>
          </p:cNvPr>
          <p:cNvSpPr txBox="1"/>
          <p:nvPr/>
        </p:nvSpPr>
        <p:spPr>
          <a:xfrm>
            <a:off x="707602" y="3242285"/>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Channel gain:</a:t>
            </a:r>
            <a:endParaRPr lang="en-US" dirty="0"/>
          </a:p>
        </p:txBody>
      </p:sp>
      <p:cxnSp>
        <p:nvCxnSpPr>
          <p:cNvPr id="33" name="Straight Arrow Connector 32">
            <a:extLst>
              <a:ext uri="{FF2B5EF4-FFF2-40B4-BE49-F238E27FC236}">
                <a16:creationId xmlns:a16="http://schemas.microsoft.com/office/drawing/2014/main" id="{DD61B82B-952A-0B83-6B93-5CC7DDD67133}"/>
              </a:ext>
            </a:extLst>
          </p:cNvPr>
          <p:cNvCxnSpPr>
            <a:cxnSpLocks/>
          </p:cNvCxnSpPr>
          <p:nvPr/>
        </p:nvCxnSpPr>
        <p:spPr>
          <a:xfrm>
            <a:off x="3748889" y="2166239"/>
            <a:ext cx="12469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23B1EA0-3231-34DB-34FC-81ABD6B825C7}"/>
              </a:ext>
            </a:extLst>
          </p:cNvPr>
          <p:cNvSpPr txBox="1"/>
          <p:nvPr/>
        </p:nvSpPr>
        <p:spPr>
          <a:xfrm>
            <a:off x="5107196" y="1963913"/>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No Interference</a:t>
            </a:r>
            <a:endParaRPr lang="en-US" dirty="0"/>
          </a:p>
        </p:txBody>
      </p:sp>
      <p:sp>
        <p:nvSpPr>
          <p:cNvPr id="37" name="TextBox 36">
            <a:extLst>
              <a:ext uri="{FF2B5EF4-FFF2-40B4-BE49-F238E27FC236}">
                <a16:creationId xmlns:a16="http://schemas.microsoft.com/office/drawing/2014/main" id="{43A5C60C-3E77-B71A-0ECF-8ABAE288ED88}"/>
              </a:ext>
            </a:extLst>
          </p:cNvPr>
          <p:cNvSpPr txBox="1"/>
          <p:nvPr/>
        </p:nvSpPr>
        <p:spPr>
          <a:xfrm>
            <a:off x="3378486" y="2133373"/>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U1</a:t>
            </a:r>
            <a:endParaRPr lang="en-US" sz="1200" dirty="0"/>
          </a:p>
        </p:txBody>
      </p:sp>
      <p:sp>
        <p:nvSpPr>
          <p:cNvPr id="38" name="TextBox 37">
            <a:extLst>
              <a:ext uri="{FF2B5EF4-FFF2-40B4-BE49-F238E27FC236}">
                <a16:creationId xmlns:a16="http://schemas.microsoft.com/office/drawing/2014/main" id="{1A99A23C-C345-FC97-1118-B9CD6C73656E}"/>
              </a:ext>
            </a:extLst>
          </p:cNvPr>
          <p:cNvSpPr txBox="1"/>
          <p:nvPr/>
        </p:nvSpPr>
        <p:spPr>
          <a:xfrm>
            <a:off x="3726309" y="2738402"/>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U2</a:t>
            </a:r>
            <a:endParaRPr lang="en-US" sz="1200" dirty="0"/>
          </a:p>
        </p:txBody>
      </p:sp>
      <p:sp>
        <p:nvSpPr>
          <p:cNvPr id="39" name="TextBox 38">
            <a:extLst>
              <a:ext uri="{FF2B5EF4-FFF2-40B4-BE49-F238E27FC236}">
                <a16:creationId xmlns:a16="http://schemas.microsoft.com/office/drawing/2014/main" id="{206E09E9-A9CD-FE62-948B-09175EE19BA4}"/>
              </a:ext>
            </a:extLst>
          </p:cNvPr>
          <p:cNvSpPr txBox="1"/>
          <p:nvPr/>
        </p:nvSpPr>
        <p:spPr>
          <a:xfrm>
            <a:off x="4090208" y="3239999"/>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U3</a:t>
            </a:r>
            <a:endParaRPr lang="en-US" sz="1200" dirty="0"/>
          </a:p>
        </p:txBody>
      </p:sp>
      <p:sp>
        <p:nvSpPr>
          <p:cNvPr id="40" name="TextBox 39">
            <a:extLst>
              <a:ext uri="{FF2B5EF4-FFF2-40B4-BE49-F238E27FC236}">
                <a16:creationId xmlns:a16="http://schemas.microsoft.com/office/drawing/2014/main" id="{D83AF759-664A-F1D5-71E6-AA4CEA2B9932}"/>
              </a:ext>
            </a:extLst>
          </p:cNvPr>
          <p:cNvSpPr txBox="1"/>
          <p:nvPr/>
        </p:nvSpPr>
        <p:spPr>
          <a:xfrm>
            <a:off x="4407196" y="3751216"/>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U4</a:t>
            </a:r>
            <a:endParaRPr lang="en-US" sz="1200" dirty="0"/>
          </a:p>
        </p:txBody>
      </p:sp>
      <p:cxnSp>
        <p:nvCxnSpPr>
          <p:cNvPr id="41" name="Straight Arrow Connector 40">
            <a:extLst>
              <a:ext uri="{FF2B5EF4-FFF2-40B4-BE49-F238E27FC236}">
                <a16:creationId xmlns:a16="http://schemas.microsoft.com/office/drawing/2014/main" id="{E457255B-A34B-F1E3-DB00-2FB8088A7B33}"/>
              </a:ext>
            </a:extLst>
          </p:cNvPr>
          <p:cNvCxnSpPr>
            <a:cxnSpLocks/>
          </p:cNvCxnSpPr>
          <p:nvPr/>
        </p:nvCxnSpPr>
        <p:spPr>
          <a:xfrm>
            <a:off x="4081723" y="2694889"/>
            <a:ext cx="12469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0D0FF01-43DA-9AC1-804D-E82C31DAA95C}"/>
              </a:ext>
            </a:extLst>
          </p:cNvPr>
          <p:cNvSpPr txBox="1"/>
          <p:nvPr/>
        </p:nvSpPr>
        <p:spPr>
          <a:xfrm>
            <a:off x="5440030" y="2492563"/>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Interference from U1</a:t>
            </a:r>
            <a:endParaRPr lang="en-US" dirty="0"/>
          </a:p>
        </p:txBody>
      </p:sp>
      <p:cxnSp>
        <p:nvCxnSpPr>
          <p:cNvPr id="43" name="Straight Arrow Connector 42">
            <a:extLst>
              <a:ext uri="{FF2B5EF4-FFF2-40B4-BE49-F238E27FC236}">
                <a16:creationId xmlns:a16="http://schemas.microsoft.com/office/drawing/2014/main" id="{A735C806-2708-BF57-4CDC-1B393ACFEF4E}"/>
              </a:ext>
            </a:extLst>
          </p:cNvPr>
          <p:cNvCxnSpPr>
            <a:cxnSpLocks/>
          </p:cNvCxnSpPr>
          <p:nvPr/>
        </p:nvCxnSpPr>
        <p:spPr>
          <a:xfrm>
            <a:off x="4444347" y="3189971"/>
            <a:ext cx="12469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CAAE9D2-CC68-9767-15F5-78E767DD3665}"/>
              </a:ext>
            </a:extLst>
          </p:cNvPr>
          <p:cNvSpPr txBox="1"/>
          <p:nvPr/>
        </p:nvSpPr>
        <p:spPr>
          <a:xfrm>
            <a:off x="5802654" y="2987645"/>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Interference from U1 and U2</a:t>
            </a:r>
            <a:endParaRPr lang="en-US" dirty="0"/>
          </a:p>
        </p:txBody>
      </p:sp>
      <p:cxnSp>
        <p:nvCxnSpPr>
          <p:cNvPr id="45" name="Straight Arrow Connector 44">
            <a:extLst>
              <a:ext uri="{FF2B5EF4-FFF2-40B4-BE49-F238E27FC236}">
                <a16:creationId xmlns:a16="http://schemas.microsoft.com/office/drawing/2014/main" id="{B6A50D8F-BB75-9D89-3D09-2DCD498FFC28}"/>
              </a:ext>
            </a:extLst>
          </p:cNvPr>
          <p:cNvCxnSpPr>
            <a:cxnSpLocks/>
          </p:cNvCxnSpPr>
          <p:nvPr/>
        </p:nvCxnSpPr>
        <p:spPr>
          <a:xfrm>
            <a:off x="4720967" y="3820530"/>
            <a:ext cx="124692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F82F098-6587-F11B-5F28-44DC0284C43D}"/>
              </a:ext>
            </a:extLst>
          </p:cNvPr>
          <p:cNvSpPr txBox="1"/>
          <p:nvPr/>
        </p:nvSpPr>
        <p:spPr>
          <a:xfrm>
            <a:off x="6079274" y="3618204"/>
            <a:ext cx="4572000"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Interference from U1, U2 and U3</a:t>
            </a:r>
            <a:endParaRPr lang="en-US" dirty="0"/>
          </a:p>
        </p:txBody>
      </p:sp>
    </p:spTree>
    <p:extLst>
      <p:ext uri="{BB962C8B-B14F-4D97-AF65-F5344CB8AC3E}">
        <p14:creationId xmlns:p14="http://schemas.microsoft.com/office/powerpoint/2010/main" val="397514347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655BFD-BB67-4590-9F86-5DA84494B2E7}"/>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AC2AD859-241D-4EEB-9660-069F50FBA050}"/>
              </a:ext>
            </a:extLst>
          </p:cNvPr>
          <p:cNvSpPr>
            <a:spLocks noGrp="1"/>
          </p:cNvSpPr>
          <p:nvPr>
            <p:ph type="sldNum" sz="quarter" idx="12"/>
          </p:nvPr>
        </p:nvSpPr>
        <p:spPr/>
        <p:txBody>
          <a:bodyPr/>
          <a:lstStyle/>
          <a:p>
            <a:fld id="{2050F49C-602C-40E8-9DEA-0101FA6C2256}" type="slidenum">
              <a:rPr lang="en-US" altLang="zh-CN" smtClean="0"/>
              <a:pPr/>
              <a:t>6</a:t>
            </a:fld>
            <a:endParaRPr lang="en-US" altLang="zh-CN"/>
          </a:p>
        </p:txBody>
      </p:sp>
      <p:pic>
        <p:nvPicPr>
          <p:cNvPr id="3" name="Picture 2">
            <a:extLst>
              <a:ext uri="{FF2B5EF4-FFF2-40B4-BE49-F238E27FC236}">
                <a16:creationId xmlns:a16="http://schemas.microsoft.com/office/drawing/2014/main" id="{A83AE576-8857-8BDB-523E-91CD11CACF5E}"/>
              </a:ext>
            </a:extLst>
          </p:cNvPr>
          <p:cNvPicPr>
            <a:picLocks noChangeAspect="1"/>
          </p:cNvPicPr>
          <p:nvPr/>
        </p:nvPicPr>
        <p:blipFill>
          <a:blip r:embed="rId2"/>
          <a:stretch>
            <a:fillRect/>
          </a:stretch>
        </p:blipFill>
        <p:spPr>
          <a:xfrm>
            <a:off x="7226300" y="2514600"/>
            <a:ext cx="635000" cy="241300"/>
          </a:xfrm>
          <a:prstGeom prst="rect">
            <a:avLst/>
          </a:prstGeom>
        </p:spPr>
      </p:pic>
      <p:pic>
        <p:nvPicPr>
          <p:cNvPr id="7" name="Picture 6">
            <a:extLst>
              <a:ext uri="{FF2B5EF4-FFF2-40B4-BE49-F238E27FC236}">
                <a16:creationId xmlns:a16="http://schemas.microsoft.com/office/drawing/2014/main" id="{45C8EC28-A2EC-0D1D-6D15-7D868F998CAB}"/>
              </a:ext>
            </a:extLst>
          </p:cNvPr>
          <p:cNvPicPr>
            <a:picLocks noChangeAspect="1"/>
          </p:cNvPicPr>
          <p:nvPr/>
        </p:nvPicPr>
        <p:blipFill>
          <a:blip r:embed="rId2"/>
          <a:stretch>
            <a:fillRect/>
          </a:stretch>
        </p:blipFill>
        <p:spPr>
          <a:xfrm>
            <a:off x="6184900" y="1930457"/>
            <a:ext cx="635000" cy="241300"/>
          </a:xfrm>
          <a:prstGeom prst="rect">
            <a:avLst/>
          </a:prstGeom>
        </p:spPr>
      </p:pic>
      <p:pic>
        <p:nvPicPr>
          <p:cNvPr id="8" name="Picture 7">
            <a:extLst>
              <a:ext uri="{FF2B5EF4-FFF2-40B4-BE49-F238E27FC236}">
                <a16:creationId xmlns:a16="http://schemas.microsoft.com/office/drawing/2014/main" id="{A05ECF4F-E25C-FBB8-8CAA-8C40CF03AFB6}"/>
              </a:ext>
            </a:extLst>
          </p:cNvPr>
          <p:cNvPicPr>
            <a:picLocks noChangeAspect="1"/>
          </p:cNvPicPr>
          <p:nvPr/>
        </p:nvPicPr>
        <p:blipFill>
          <a:blip r:embed="rId2"/>
          <a:stretch>
            <a:fillRect/>
          </a:stretch>
        </p:blipFill>
        <p:spPr>
          <a:xfrm>
            <a:off x="6322741" y="4158828"/>
            <a:ext cx="635000" cy="241300"/>
          </a:xfrm>
          <a:prstGeom prst="rect">
            <a:avLst/>
          </a:prstGeom>
        </p:spPr>
      </p:pic>
      <p:sp>
        <p:nvSpPr>
          <p:cNvPr id="9" name="TextBox 8">
            <a:extLst>
              <a:ext uri="{FF2B5EF4-FFF2-40B4-BE49-F238E27FC236}">
                <a16:creationId xmlns:a16="http://schemas.microsoft.com/office/drawing/2014/main" id="{7C6127CC-5C6E-534A-E75D-6B7658A0B3EE}"/>
              </a:ext>
            </a:extLst>
          </p:cNvPr>
          <p:cNvSpPr txBox="1"/>
          <p:nvPr/>
        </p:nvSpPr>
        <p:spPr>
          <a:xfrm>
            <a:off x="490654" y="3711534"/>
            <a:ext cx="8577146" cy="2012859"/>
          </a:xfrm>
          <a:prstGeom prst="rect">
            <a:avLst/>
          </a:prstGeom>
          <a:noFill/>
        </p:spPr>
        <p:txBody>
          <a:bodyPr wrap="square">
            <a:spAutoFit/>
          </a:bodyPr>
          <a:lstStyle/>
          <a:p>
            <a:pPr marL="257175" indent="-257175">
              <a:lnSpc>
                <a:spcPct val="90000"/>
              </a:lnSpc>
              <a:spcBef>
                <a:spcPct val="50000"/>
              </a:spcBef>
              <a:buClr>
                <a:srgbClr val="3C507E"/>
              </a:buClr>
              <a:buSzPct val="125000"/>
              <a:buFont typeface="Wingdings" pitchFamily="2" charset="2"/>
              <a:buChar char="q"/>
            </a:pPr>
            <a:endParaRPr lang="en-US" dirty="0">
              <a:latin typeface="Calibri" panose="020F0502020204030204" pitchFamily="34" charset="0"/>
              <a:cs typeface="Calibri" panose="020F0502020204030204" pitchFamily="34" charset="0"/>
            </a:endParaRPr>
          </a:p>
          <a:p>
            <a:pPr marL="257175" indent="-257175">
              <a:lnSpc>
                <a:spcPct val="90000"/>
              </a:lnSpc>
              <a:spcBef>
                <a:spcPct val="50000"/>
              </a:spcBef>
              <a:buClr>
                <a:srgbClr val="3C507E"/>
              </a:buClr>
              <a:buSzPct val="125000"/>
              <a:buFont typeface="Wingdings" pitchFamily="2" charset="2"/>
              <a:buChar char="q"/>
            </a:pPr>
            <a:r>
              <a:rPr lang="en-US" dirty="0">
                <a:latin typeface="Calibri" panose="020F0502020204030204" pitchFamily="34" charset="0"/>
                <a:cs typeface="Calibri" panose="020F0502020204030204" pitchFamily="34" charset="0"/>
              </a:rPr>
              <a:t>D2D or Device-to-Device communication has a potential to improve throughput, power efficiency, delay, and fairness of all EUs in the network. </a:t>
            </a:r>
          </a:p>
          <a:p>
            <a:pPr marL="257175" indent="-257175">
              <a:lnSpc>
                <a:spcPct val="90000"/>
              </a:lnSpc>
              <a:spcBef>
                <a:spcPct val="50000"/>
              </a:spcBef>
              <a:buClr>
                <a:srgbClr val="3C507E"/>
              </a:buClr>
              <a:buSzPct val="125000"/>
              <a:buFont typeface="Wingdings" pitchFamily="2" charset="2"/>
              <a:buChar char="q"/>
            </a:pPr>
            <a:r>
              <a:rPr lang="en-US" dirty="0">
                <a:latin typeface="Calibri" panose="020F0502020204030204" pitchFamily="34" charset="0"/>
                <a:cs typeface="Calibri" panose="020F0502020204030204" pitchFamily="34" charset="0"/>
              </a:rPr>
              <a:t>The shortcoming of NOMA can easily be negated by enabling D2D communication in a NOMA Network. </a:t>
            </a:r>
          </a:p>
          <a:p>
            <a:pPr marL="257175" indent="-257175">
              <a:lnSpc>
                <a:spcPct val="90000"/>
              </a:lnSpc>
              <a:spcBef>
                <a:spcPct val="50000"/>
              </a:spcBef>
              <a:buClr>
                <a:srgbClr val="3C507E"/>
              </a:buClr>
              <a:buSzPct val="125000"/>
              <a:buFont typeface="Wingdings" pitchFamily="2" charset="2"/>
              <a:buChar char="q"/>
            </a:pPr>
            <a:r>
              <a:rPr lang="en-US" dirty="0">
                <a:latin typeface="Calibri" panose="020F0502020204030204" pitchFamily="34" charset="0"/>
                <a:cs typeface="Calibri" panose="020F0502020204030204" pitchFamily="34" charset="0"/>
              </a:rPr>
              <a:t>In a D2D enabled NOMA, the users with higher channel gain can cache and forward the packets to users with weaker channel gain to improve their overall SINR. </a:t>
            </a:r>
          </a:p>
        </p:txBody>
      </p:sp>
      <p:sp>
        <p:nvSpPr>
          <p:cNvPr id="11" name="Title 1">
            <a:extLst>
              <a:ext uri="{FF2B5EF4-FFF2-40B4-BE49-F238E27FC236}">
                <a16:creationId xmlns:a16="http://schemas.microsoft.com/office/drawing/2014/main" id="{E31E21D3-660D-4C07-3BB6-1C29E9218587}"/>
              </a:ext>
            </a:extLst>
          </p:cNvPr>
          <p:cNvSpPr txBox="1">
            <a:spLocks/>
          </p:cNvSpPr>
          <p:nvPr/>
        </p:nvSpPr>
        <p:spPr bwMode="auto">
          <a:xfrm>
            <a:off x="490654" y="215896"/>
            <a:ext cx="8577146" cy="677108"/>
          </a:xfrm>
          <a:prstGeom prst="rect">
            <a:avLst/>
          </a:prstGeom>
          <a:gradFill rotWithShape="1">
            <a:gsLst>
              <a:gs pos="0">
                <a:srgbClr val="FF3300">
                  <a:alpha val="79999"/>
                </a:srgb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a:lstStyle>
          <a:p>
            <a:r>
              <a:rPr lang="en-US" sz="3800" kern="0" dirty="0"/>
              <a:t>D2D Relay Enabled In NOMA</a:t>
            </a:r>
          </a:p>
        </p:txBody>
      </p:sp>
      <p:pic>
        <p:nvPicPr>
          <p:cNvPr id="2" name="Picture 1">
            <a:extLst>
              <a:ext uri="{FF2B5EF4-FFF2-40B4-BE49-F238E27FC236}">
                <a16:creationId xmlns:a16="http://schemas.microsoft.com/office/drawing/2014/main" id="{31579A02-7247-FEE9-98C3-107171973E56}"/>
              </a:ext>
            </a:extLst>
          </p:cNvPr>
          <p:cNvPicPr>
            <a:picLocks noChangeAspect="1"/>
          </p:cNvPicPr>
          <p:nvPr/>
        </p:nvPicPr>
        <p:blipFill>
          <a:blip r:embed="rId3"/>
          <a:stretch>
            <a:fillRect/>
          </a:stretch>
        </p:blipFill>
        <p:spPr>
          <a:xfrm>
            <a:off x="1979676" y="1177296"/>
            <a:ext cx="4876800" cy="2674608"/>
          </a:xfrm>
          <a:prstGeom prst="rect">
            <a:avLst/>
          </a:prstGeom>
        </p:spPr>
      </p:pic>
      <p:sp>
        <p:nvSpPr>
          <p:cNvPr id="6" name="TextBox 5">
            <a:extLst>
              <a:ext uri="{FF2B5EF4-FFF2-40B4-BE49-F238E27FC236}">
                <a16:creationId xmlns:a16="http://schemas.microsoft.com/office/drawing/2014/main" id="{D2BDC70C-21DB-E4AB-1664-641C47B986CD}"/>
              </a:ext>
            </a:extLst>
          </p:cNvPr>
          <p:cNvSpPr txBox="1"/>
          <p:nvPr/>
        </p:nvSpPr>
        <p:spPr>
          <a:xfrm>
            <a:off x="3200400" y="1383210"/>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U1</a:t>
            </a:r>
            <a:endParaRPr lang="en-US" sz="1200" dirty="0"/>
          </a:p>
        </p:txBody>
      </p:sp>
      <p:sp>
        <p:nvSpPr>
          <p:cNvPr id="10" name="TextBox 9">
            <a:extLst>
              <a:ext uri="{FF2B5EF4-FFF2-40B4-BE49-F238E27FC236}">
                <a16:creationId xmlns:a16="http://schemas.microsoft.com/office/drawing/2014/main" id="{6745FFD9-388C-C4D6-AB75-261ECDF0C399}"/>
              </a:ext>
            </a:extLst>
          </p:cNvPr>
          <p:cNvSpPr txBox="1"/>
          <p:nvPr/>
        </p:nvSpPr>
        <p:spPr>
          <a:xfrm>
            <a:off x="4583889" y="1337762"/>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U2</a:t>
            </a:r>
            <a:endParaRPr lang="en-US" sz="1200" dirty="0"/>
          </a:p>
        </p:txBody>
      </p:sp>
      <p:sp>
        <p:nvSpPr>
          <p:cNvPr id="13" name="TextBox 12">
            <a:extLst>
              <a:ext uri="{FF2B5EF4-FFF2-40B4-BE49-F238E27FC236}">
                <a16:creationId xmlns:a16="http://schemas.microsoft.com/office/drawing/2014/main" id="{0628858F-BDF3-447E-CD69-9EB75E47D222}"/>
              </a:ext>
            </a:extLst>
          </p:cNvPr>
          <p:cNvSpPr txBox="1"/>
          <p:nvPr/>
        </p:nvSpPr>
        <p:spPr>
          <a:xfrm>
            <a:off x="5893537" y="1369166"/>
            <a:ext cx="407973"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U3</a:t>
            </a:r>
            <a:endParaRPr lang="en-US" sz="1200" dirty="0"/>
          </a:p>
        </p:txBody>
      </p:sp>
      <p:cxnSp>
        <p:nvCxnSpPr>
          <p:cNvPr id="19" name="Straight Arrow Connector 18">
            <a:extLst>
              <a:ext uri="{FF2B5EF4-FFF2-40B4-BE49-F238E27FC236}">
                <a16:creationId xmlns:a16="http://schemas.microsoft.com/office/drawing/2014/main" id="{8301068F-2E99-5C8F-211F-D277D5EA77EA}"/>
              </a:ext>
            </a:extLst>
          </p:cNvPr>
          <p:cNvCxnSpPr/>
          <p:nvPr/>
        </p:nvCxnSpPr>
        <p:spPr bwMode="auto">
          <a:xfrm>
            <a:off x="3549490" y="2323403"/>
            <a:ext cx="717710" cy="311847"/>
          </a:xfrm>
          <a:prstGeom prst="straightConnector1">
            <a:avLst/>
          </a:prstGeom>
          <a:solidFill>
            <a:srgbClr val="0000FF"/>
          </a:solidFill>
          <a:ln w="9525" cap="flat" cmpd="sng" algn="ctr">
            <a:solidFill>
              <a:schemeClr val="accent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CB0B2FE6-A038-5E36-6CA6-21F5AAD0F72D}"/>
              </a:ext>
            </a:extLst>
          </p:cNvPr>
          <p:cNvCxnSpPr/>
          <p:nvPr/>
        </p:nvCxnSpPr>
        <p:spPr bwMode="auto">
          <a:xfrm>
            <a:off x="3549490" y="2323403"/>
            <a:ext cx="2165510" cy="413090"/>
          </a:xfrm>
          <a:prstGeom prst="straightConnector1">
            <a:avLst/>
          </a:prstGeom>
          <a:solidFill>
            <a:srgbClr val="0000FF"/>
          </a:solidFill>
          <a:ln w="9525" cap="flat" cmpd="sng" algn="ctr">
            <a:solidFill>
              <a:schemeClr val="accent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168A9A65-E0FF-B12C-D960-CD3285D28DAD}"/>
              </a:ext>
            </a:extLst>
          </p:cNvPr>
          <p:cNvCxnSpPr/>
          <p:nvPr/>
        </p:nvCxnSpPr>
        <p:spPr bwMode="auto">
          <a:xfrm>
            <a:off x="4876802" y="2323402"/>
            <a:ext cx="1016735" cy="246993"/>
          </a:xfrm>
          <a:prstGeom prst="straightConnector1">
            <a:avLst/>
          </a:prstGeom>
          <a:solidFill>
            <a:srgbClr val="0000FF"/>
          </a:solidFill>
          <a:ln w="9525" cap="flat" cmpd="sng" algn="ctr">
            <a:solidFill>
              <a:schemeClr val="accent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B4A78D56-37B8-62C2-13C2-247CFCBE0FF2}"/>
              </a:ext>
            </a:extLst>
          </p:cNvPr>
          <p:cNvCxnSpPr/>
          <p:nvPr/>
        </p:nvCxnSpPr>
        <p:spPr bwMode="auto">
          <a:xfrm>
            <a:off x="4876802" y="2977020"/>
            <a:ext cx="1016735" cy="208922"/>
          </a:xfrm>
          <a:prstGeom prst="straightConnector1">
            <a:avLst/>
          </a:prstGeom>
          <a:solidFill>
            <a:srgbClr val="0000FF"/>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318908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655BFD-BB67-4590-9F86-5DA84494B2E7}"/>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AC2AD859-241D-4EEB-9660-069F50FBA050}"/>
              </a:ext>
            </a:extLst>
          </p:cNvPr>
          <p:cNvSpPr>
            <a:spLocks noGrp="1"/>
          </p:cNvSpPr>
          <p:nvPr>
            <p:ph type="sldNum" sz="quarter" idx="12"/>
          </p:nvPr>
        </p:nvSpPr>
        <p:spPr/>
        <p:txBody>
          <a:bodyPr/>
          <a:lstStyle/>
          <a:p>
            <a:fld id="{2050F49C-602C-40E8-9DEA-0101FA6C2256}" type="slidenum">
              <a:rPr lang="en-US" altLang="zh-CN" smtClean="0"/>
              <a:pPr/>
              <a:t>7</a:t>
            </a:fld>
            <a:endParaRPr lang="en-US" altLang="zh-CN"/>
          </a:p>
        </p:txBody>
      </p:sp>
      <p:pic>
        <p:nvPicPr>
          <p:cNvPr id="3" name="Picture 2">
            <a:extLst>
              <a:ext uri="{FF2B5EF4-FFF2-40B4-BE49-F238E27FC236}">
                <a16:creationId xmlns:a16="http://schemas.microsoft.com/office/drawing/2014/main" id="{A83AE576-8857-8BDB-523E-91CD11CACF5E}"/>
              </a:ext>
            </a:extLst>
          </p:cNvPr>
          <p:cNvPicPr>
            <a:picLocks noChangeAspect="1"/>
          </p:cNvPicPr>
          <p:nvPr/>
        </p:nvPicPr>
        <p:blipFill>
          <a:blip r:embed="rId2"/>
          <a:stretch>
            <a:fillRect/>
          </a:stretch>
        </p:blipFill>
        <p:spPr>
          <a:xfrm>
            <a:off x="7226300" y="2514600"/>
            <a:ext cx="635000" cy="241300"/>
          </a:xfrm>
          <a:prstGeom prst="rect">
            <a:avLst/>
          </a:prstGeom>
        </p:spPr>
      </p:pic>
      <p:pic>
        <p:nvPicPr>
          <p:cNvPr id="8" name="Picture 7">
            <a:extLst>
              <a:ext uri="{FF2B5EF4-FFF2-40B4-BE49-F238E27FC236}">
                <a16:creationId xmlns:a16="http://schemas.microsoft.com/office/drawing/2014/main" id="{A05ECF4F-E25C-FBB8-8CAA-8C40CF03AFB6}"/>
              </a:ext>
            </a:extLst>
          </p:cNvPr>
          <p:cNvPicPr>
            <a:picLocks noChangeAspect="1"/>
          </p:cNvPicPr>
          <p:nvPr/>
        </p:nvPicPr>
        <p:blipFill>
          <a:blip r:embed="rId2"/>
          <a:stretch>
            <a:fillRect/>
          </a:stretch>
        </p:blipFill>
        <p:spPr>
          <a:xfrm>
            <a:off x="6322741" y="4158828"/>
            <a:ext cx="635000" cy="241300"/>
          </a:xfrm>
          <a:prstGeom prst="rect">
            <a:avLst/>
          </a:prstGeom>
        </p:spPr>
      </p:pic>
      <p:sp>
        <p:nvSpPr>
          <p:cNvPr id="9" name="TextBox 8">
            <a:extLst>
              <a:ext uri="{FF2B5EF4-FFF2-40B4-BE49-F238E27FC236}">
                <a16:creationId xmlns:a16="http://schemas.microsoft.com/office/drawing/2014/main" id="{7C6127CC-5C6E-534A-E75D-6B7658A0B3EE}"/>
              </a:ext>
            </a:extLst>
          </p:cNvPr>
          <p:cNvSpPr txBox="1"/>
          <p:nvPr/>
        </p:nvSpPr>
        <p:spPr>
          <a:xfrm>
            <a:off x="457200" y="4333249"/>
            <a:ext cx="8577146" cy="1791260"/>
          </a:xfrm>
          <a:prstGeom prst="rect">
            <a:avLst/>
          </a:prstGeom>
          <a:noFill/>
        </p:spPr>
        <p:txBody>
          <a:bodyPr wrap="square">
            <a:spAutoFit/>
          </a:bodyPr>
          <a:lstStyle/>
          <a:p>
            <a:pPr marL="257175" indent="-257175">
              <a:lnSpc>
                <a:spcPct val="90000"/>
              </a:lnSpc>
              <a:spcBef>
                <a:spcPct val="50000"/>
              </a:spcBef>
              <a:buClr>
                <a:srgbClr val="3C507E"/>
              </a:buClr>
              <a:buSzPct val="125000"/>
              <a:buFont typeface="Wingdings" pitchFamily="2" charset="2"/>
              <a:buChar char="q"/>
            </a:pPr>
            <a:endParaRPr lang="en-US" dirty="0">
              <a:latin typeface="Calibri" panose="020F0502020204030204" pitchFamily="34" charset="0"/>
              <a:cs typeface="Calibri" panose="020F0502020204030204" pitchFamily="34" charset="0"/>
            </a:endParaRPr>
          </a:p>
          <a:p>
            <a:pPr marL="257175" indent="-257175">
              <a:lnSpc>
                <a:spcPct val="90000"/>
              </a:lnSpc>
              <a:spcBef>
                <a:spcPct val="50000"/>
              </a:spcBef>
              <a:buClr>
                <a:srgbClr val="3C507E"/>
              </a:buClr>
              <a:buSzPct val="125000"/>
              <a:buFont typeface="Wingdings" pitchFamily="2" charset="2"/>
              <a:buChar char="q"/>
            </a:pPr>
            <a:r>
              <a:rPr lang="en-US" dirty="0">
                <a:latin typeface="Calibri" panose="020F0502020204030204" pitchFamily="34" charset="0"/>
                <a:cs typeface="Calibri" panose="020F0502020204030204" pitchFamily="34" charset="0"/>
              </a:rPr>
              <a:t>For the stronger channel gain users to cache and forward the information – a suitable incentive needs to be provided. </a:t>
            </a:r>
          </a:p>
          <a:p>
            <a:pPr marL="257175" indent="-257175">
              <a:lnSpc>
                <a:spcPct val="90000"/>
              </a:lnSpc>
              <a:spcBef>
                <a:spcPct val="50000"/>
              </a:spcBef>
              <a:buClr>
                <a:srgbClr val="3C507E"/>
              </a:buClr>
              <a:buSzPct val="125000"/>
              <a:buFont typeface="Wingdings" pitchFamily="2" charset="2"/>
              <a:buChar char="q"/>
            </a:pPr>
            <a:r>
              <a:rPr lang="en-US" dirty="0">
                <a:latin typeface="Abadi" panose="020B0604020104020204" pitchFamily="34" charset="0"/>
              </a:rPr>
              <a:t>In this work, we propose solutions from Auction theory to find the optimal price for the retransmitted data.</a:t>
            </a:r>
            <a:endParaRPr lang="en-US" dirty="0">
              <a:solidFill>
                <a:srgbClr val="7030A0"/>
              </a:solidFill>
              <a:latin typeface="Abadi" panose="020B0604020104020204" pitchFamily="34" charset="0"/>
            </a:endParaRPr>
          </a:p>
          <a:p>
            <a:pPr marL="257175" indent="-257175">
              <a:lnSpc>
                <a:spcPct val="90000"/>
              </a:lnSpc>
              <a:spcBef>
                <a:spcPct val="50000"/>
              </a:spcBef>
              <a:buClr>
                <a:srgbClr val="3C507E"/>
              </a:buClr>
              <a:buSzPct val="125000"/>
              <a:buFont typeface="Wingdings" pitchFamily="2" charset="2"/>
              <a:buChar char="q"/>
            </a:pPr>
            <a:endParaRPr lang="en-US"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E31E21D3-660D-4C07-3BB6-1C29E9218587}"/>
              </a:ext>
            </a:extLst>
          </p:cNvPr>
          <p:cNvSpPr txBox="1">
            <a:spLocks/>
          </p:cNvSpPr>
          <p:nvPr/>
        </p:nvSpPr>
        <p:spPr bwMode="auto">
          <a:xfrm>
            <a:off x="24829" y="297715"/>
            <a:ext cx="9220200" cy="677108"/>
          </a:xfrm>
          <a:prstGeom prst="rect">
            <a:avLst/>
          </a:prstGeom>
          <a:gradFill rotWithShape="1">
            <a:gsLst>
              <a:gs pos="0">
                <a:srgbClr val="FF3300">
                  <a:alpha val="79999"/>
                </a:srgbClr>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a:lstStyle>
          <a:p>
            <a:r>
              <a:rPr lang="en-US" sz="3800" kern="0" dirty="0"/>
              <a:t>Envisioned D2D Enabled NOMA Network</a:t>
            </a:r>
          </a:p>
        </p:txBody>
      </p:sp>
      <p:pic>
        <p:nvPicPr>
          <p:cNvPr id="17" name="Picture 16">
            <a:extLst>
              <a:ext uri="{FF2B5EF4-FFF2-40B4-BE49-F238E27FC236}">
                <a16:creationId xmlns:a16="http://schemas.microsoft.com/office/drawing/2014/main" id="{BA3B6839-4005-FB23-698B-AAB57656AFC0}"/>
              </a:ext>
            </a:extLst>
          </p:cNvPr>
          <p:cNvPicPr>
            <a:picLocks noChangeAspect="1"/>
          </p:cNvPicPr>
          <p:nvPr/>
        </p:nvPicPr>
        <p:blipFill>
          <a:blip r:embed="rId3"/>
          <a:stretch>
            <a:fillRect/>
          </a:stretch>
        </p:blipFill>
        <p:spPr>
          <a:xfrm>
            <a:off x="1564950" y="974823"/>
            <a:ext cx="5931613" cy="3411503"/>
          </a:xfrm>
          <a:prstGeom prst="rect">
            <a:avLst/>
          </a:prstGeom>
        </p:spPr>
      </p:pic>
    </p:spTree>
    <p:extLst>
      <p:ext uri="{BB962C8B-B14F-4D97-AF65-F5344CB8AC3E}">
        <p14:creationId xmlns:p14="http://schemas.microsoft.com/office/powerpoint/2010/main" val="170032539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B6AC-2A38-47D1-895B-E09739B67BBC}"/>
              </a:ext>
            </a:extLst>
          </p:cNvPr>
          <p:cNvSpPr>
            <a:spLocks noGrp="1"/>
          </p:cNvSpPr>
          <p:nvPr>
            <p:ph type="title"/>
          </p:nvPr>
        </p:nvSpPr>
        <p:spPr>
          <a:xfrm>
            <a:off x="457200" y="248334"/>
            <a:ext cx="8229600" cy="646331"/>
          </a:xfrm>
        </p:spPr>
        <p:txBody>
          <a:bodyPr/>
          <a:lstStyle/>
          <a:p>
            <a:r>
              <a:rPr lang="en-US" sz="3600" dirty="0"/>
              <a:t>QoE Modelling</a:t>
            </a:r>
          </a:p>
        </p:txBody>
      </p:sp>
      <p:sp>
        <p:nvSpPr>
          <p:cNvPr id="4" name="Footer Placeholder 3">
            <a:extLst>
              <a:ext uri="{FF2B5EF4-FFF2-40B4-BE49-F238E27FC236}">
                <a16:creationId xmlns:a16="http://schemas.microsoft.com/office/drawing/2014/main" id="{DB3ABCC3-F965-4C2A-A4EA-590CD60778F5}"/>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82B4E012-62BE-4C8B-805C-20B9CC7DE5C3}"/>
              </a:ext>
            </a:extLst>
          </p:cNvPr>
          <p:cNvSpPr>
            <a:spLocks noGrp="1"/>
          </p:cNvSpPr>
          <p:nvPr>
            <p:ph type="sldNum" sz="quarter" idx="12"/>
          </p:nvPr>
        </p:nvSpPr>
        <p:spPr/>
        <p:txBody>
          <a:bodyPr/>
          <a:lstStyle/>
          <a:p>
            <a:fld id="{2050F49C-602C-40E8-9DEA-0101FA6C2256}" type="slidenum">
              <a:rPr lang="en-US" altLang="zh-CN" smtClean="0"/>
              <a:pPr/>
              <a:t>8</a:t>
            </a:fld>
            <a:endParaRPr lang="en-US" altLang="zh-CN"/>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3B2E06C-B410-F578-0CFA-047D5210FD27}"/>
                  </a:ext>
                </a:extLst>
              </p:cNvPr>
              <p:cNvSpPr txBox="1"/>
              <p:nvPr/>
            </p:nvSpPr>
            <p:spPr>
              <a:xfrm>
                <a:off x="457363" y="928056"/>
                <a:ext cx="8189716" cy="584775"/>
              </a:xfrm>
              <a:prstGeom prst="rect">
                <a:avLst/>
              </a:prstGeom>
              <a:noFill/>
            </p:spPr>
            <p:txBody>
              <a:bodyPr wrap="square">
                <a:spAutoFit/>
              </a:bodyPr>
              <a:lstStyle/>
              <a:p>
                <a:r>
                  <a:rPr lang="en-US" dirty="0"/>
                  <a:t>Let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m:t>
                        </m:r>
                        <m:sSub>
                          <m:sSubPr>
                            <m:ctrlPr>
                              <a:rPr lang="en-US" i="1">
                                <a:latin typeface="Cambria Math" panose="02040503050406030204" pitchFamily="18" charset="0"/>
                              </a:rPr>
                            </m:ctrlPr>
                          </m:sSubPr>
                          <m:e>
                            <m:r>
                              <a:rPr lang="en-US" i="1">
                                <a:latin typeface="Cambria Math"/>
                              </a:rPr>
                              <m:t>h</m:t>
                            </m:r>
                          </m:e>
                          <m:sub>
                            <m:r>
                              <a:rPr lang="en-US" i="1">
                                <a:latin typeface="Cambria Math"/>
                              </a:rPr>
                              <m:t>𝑖</m:t>
                            </m:r>
                          </m:sub>
                        </m:sSub>
                        <m:r>
                          <a:rPr lang="en-US" b="0" i="1" smtClean="0">
                            <a:latin typeface="Cambria Math"/>
                          </a:rPr>
                          <m:t>|</m:t>
                        </m:r>
                      </m:e>
                      <m:sup>
                        <m:r>
                          <a:rPr lang="en-US" b="0" i="1" smtClean="0">
                            <a:latin typeface="Cambria Math"/>
                          </a:rPr>
                          <m:t>2</m:t>
                        </m:r>
                      </m:sup>
                    </m:sSup>
                  </m:oMath>
                </a14:m>
                <a:r>
                  <a:rPr lang="en-US" i="1" dirty="0"/>
                  <a:t>  </a:t>
                </a:r>
                <a:r>
                  <a:rPr lang="en-US" dirty="0"/>
                  <a:t>denote the channel gain of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𝑈𝐸</m:t>
                        </m:r>
                      </m:e>
                      <m:sub>
                        <m:r>
                          <a:rPr lang="en-US" i="1">
                            <a:latin typeface="Cambria Math"/>
                          </a:rPr>
                          <m:t>𝑖</m:t>
                        </m:r>
                      </m:sub>
                    </m:sSub>
                  </m:oMath>
                </a14:m>
                <a:r>
                  <a:rPr lang="en-US" dirty="0"/>
                  <a:t>. Without loss of generality, we assume that the UEs are ordered based on their channel gain:</a:t>
                </a:r>
              </a:p>
            </p:txBody>
          </p:sp>
        </mc:Choice>
        <mc:Fallback>
          <p:sp>
            <p:nvSpPr>
              <p:cNvPr id="3" name="TextBox 2">
                <a:extLst>
                  <a:ext uri="{FF2B5EF4-FFF2-40B4-BE49-F238E27FC236}">
                    <a16:creationId xmlns:a16="http://schemas.microsoft.com/office/drawing/2014/main" id="{73B2E06C-B410-F578-0CFA-047D5210FD27}"/>
                  </a:ext>
                </a:extLst>
              </p:cNvPr>
              <p:cNvSpPr txBox="1">
                <a:spLocks noRot="1" noChangeAspect="1" noMove="1" noResize="1" noEditPoints="1" noAdjustHandles="1" noChangeArrowheads="1" noChangeShapeType="1" noTextEdit="1"/>
              </p:cNvSpPr>
              <p:nvPr/>
            </p:nvSpPr>
            <p:spPr>
              <a:xfrm>
                <a:off x="457363" y="928056"/>
                <a:ext cx="8189716" cy="584775"/>
              </a:xfrm>
              <a:prstGeom prst="rect">
                <a:avLst/>
              </a:prstGeom>
              <a:blipFill>
                <a:blip r:embed="rId2"/>
                <a:stretch>
                  <a:fillRect l="-372" t="-3125" b="-1250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7A82B2F-DB3B-6519-24BA-DCF0A27C2DA7}"/>
              </a:ext>
            </a:extLst>
          </p:cNvPr>
          <p:cNvPicPr>
            <a:picLocks noChangeAspect="1"/>
          </p:cNvPicPr>
          <p:nvPr/>
        </p:nvPicPr>
        <p:blipFill>
          <a:blip r:embed="rId3"/>
          <a:stretch>
            <a:fillRect/>
          </a:stretch>
        </p:blipFill>
        <p:spPr>
          <a:xfrm>
            <a:off x="1272405" y="1656857"/>
            <a:ext cx="3720362" cy="583438"/>
          </a:xfrm>
          <a:prstGeom prst="rect">
            <a:avLst/>
          </a:prstGeom>
        </p:spPr>
      </p:pic>
      <p:sp>
        <p:nvSpPr>
          <p:cNvPr id="7" name="TextBox 6">
            <a:extLst>
              <a:ext uri="{FF2B5EF4-FFF2-40B4-BE49-F238E27FC236}">
                <a16:creationId xmlns:a16="http://schemas.microsoft.com/office/drawing/2014/main" id="{31C13EDA-888B-4083-B074-FB9313679413}"/>
              </a:ext>
            </a:extLst>
          </p:cNvPr>
          <p:cNvSpPr txBox="1"/>
          <p:nvPr/>
        </p:nvSpPr>
        <p:spPr>
          <a:xfrm>
            <a:off x="365156" y="2342491"/>
            <a:ext cx="10884228" cy="338554"/>
          </a:xfrm>
          <a:prstGeom prst="rect">
            <a:avLst/>
          </a:prstGeom>
          <a:noFill/>
        </p:spPr>
        <p:txBody>
          <a:bodyPr wrap="square">
            <a:spAutoFit/>
          </a:bodyPr>
          <a:lstStyle/>
          <a:p>
            <a:r>
              <a:rPr lang="en-US" dirty="0"/>
              <a:t>The SINR for EU1 can be represented as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9D834A-0616-B8F0-C727-7F3586FFF404}"/>
                  </a:ext>
                </a:extLst>
              </p:cNvPr>
              <p:cNvSpPr txBox="1"/>
              <p:nvPr/>
            </p:nvSpPr>
            <p:spPr>
              <a:xfrm>
                <a:off x="1538104" y="2867322"/>
                <a:ext cx="5623047" cy="431849"/>
              </a:xfrm>
              <a:prstGeom prst="rect">
                <a:avLst/>
              </a:prstGeom>
              <a:noFill/>
            </p:spPr>
            <p:txBody>
              <a:bodyPr wrap="square" lIns="0" tIns="0" rIns="0" bIns="0" rtlCol="0">
                <a:spAutoFit/>
              </a:bodyPr>
              <a:lstStyle/>
              <a:p>
                <a:r>
                  <a:rPr lang="en-US" b="0" dirty="0"/>
                  <a:t> </a:t>
                </a:r>
                <a14:m>
                  <m:oMath xmlns:m="http://schemas.openxmlformats.org/officeDocument/2006/math">
                    <m:r>
                      <a:rPr lang="en-US" b="0" i="1" smtClean="0">
                        <a:latin typeface="Cambria Math" panose="02040503050406030204" pitchFamily="18" charset="0"/>
                      </a:rPr>
                      <m:t>𝑆𝐼𝑁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1</m:t>
                                    </m:r>
                                  </m:sub>
                                </m:sSub>
                              </m:e>
                            </m:d>
                          </m:e>
                          <m:sup>
                            <m:r>
                              <a:rPr lang="en-US" i="1" dirty="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oMath>
                </a14:m>
                <a:endParaRPr lang="en-US" dirty="0"/>
              </a:p>
            </p:txBody>
          </p:sp>
        </mc:Choice>
        <mc:Fallback xmlns="">
          <p:sp>
            <p:nvSpPr>
              <p:cNvPr id="8" name="TextBox 7">
                <a:extLst>
                  <a:ext uri="{FF2B5EF4-FFF2-40B4-BE49-F238E27FC236}">
                    <a16:creationId xmlns:a16="http://schemas.microsoft.com/office/drawing/2014/main" id="{439D834A-0616-B8F0-C727-7F3586FFF404}"/>
                  </a:ext>
                </a:extLst>
              </p:cNvPr>
              <p:cNvSpPr txBox="1">
                <a:spLocks noRot="1" noChangeAspect="1" noMove="1" noResize="1" noEditPoints="1" noAdjustHandles="1" noChangeArrowheads="1" noChangeShapeType="1" noTextEdit="1"/>
              </p:cNvSpPr>
              <p:nvPr/>
            </p:nvSpPr>
            <p:spPr>
              <a:xfrm>
                <a:off x="1538104" y="2867322"/>
                <a:ext cx="5623047" cy="431849"/>
              </a:xfrm>
              <a:prstGeom prst="rect">
                <a:avLst/>
              </a:prstGeom>
              <a:blipFill>
                <a:blip r:embed="rId4"/>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2784C93-4D3C-28DA-E619-8FF7855812FC}"/>
              </a:ext>
            </a:extLst>
          </p:cNvPr>
          <p:cNvGrpSpPr/>
          <p:nvPr/>
        </p:nvGrpSpPr>
        <p:grpSpPr>
          <a:xfrm>
            <a:off x="3245685" y="1581314"/>
            <a:ext cx="12355541" cy="2754180"/>
            <a:chOff x="6186667" y="2092347"/>
            <a:chExt cx="12355541" cy="2754180"/>
          </a:xfrm>
        </p:grpSpPr>
        <p:pic>
          <p:nvPicPr>
            <p:cNvPr id="12" name="Picture 2" descr="Nizovatina | Freepik">
              <a:extLst>
                <a:ext uri="{FF2B5EF4-FFF2-40B4-BE49-F238E27FC236}">
                  <a16:creationId xmlns:a16="http://schemas.microsoft.com/office/drawing/2014/main" id="{7BCE2BF4-A7F3-1903-7C2D-4A4FB1B984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6366" y="2713697"/>
              <a:ext cx="810493" cy="10612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con girl png 1 » PNG Image">
              <a:extLst>
                <a:ext uri="{FF2B5EF4-FFF2-40B4-BE49-F238E27FC236}">
                  <a16:creationId xmlns:a16="http://schemas.microsoft.com/office/drawing/2014/main" id="{66AF4747-BDB9-4112-FCCB-48F26E7BA3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3071" y="3789118"/>
              <a:ext cx="593075" cy="593075"/>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Cell Tower outline">
              <a:extLst>
                <a:ext uri="{FF2B5EF4-FFF2-40B4-BE49-F238E27FC236}">
                  <a16:creationId xmlns:a16="http://schemas.microsoft.com/office/drawing/2014/main" id="{F79538F2-F6D7-E634-188A-08DAEEB599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2394" y="2092347"/>
              <a:ext cx="914400" cy="9144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68B544-9766-658C-F6C6-3891B14A9A05}"/>
                    </a:ext>
                  </a:extLst>
                </p:cNvPr>
                <p:cNvSpPr txBox="1"/>
                <p:nvPr/>
              </p:nvSpPr>
              <p:spPr>
                <a:xfrm>
                  <a:off x="7205018" y="3643218"/>
                  <a:ext cx="60997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0B3AB75E-BC20-0D84-9CD4-A670847AD955}"/>
                    </a:ext>
                  </a:extLst>
                </p:cNvPr>
                <p:cNvSpPr txBox="1">
                  <a:spLocks noRot="1" noChangeAspect="1" noMove="1" noResize="1" noEditPoints="1" noAdjustHandles="1" noChangeArrowheads="1" noChangeShapeType="1" noTextEdit="1"/>
                </p:cNvSpPr>
                <p:nvPr/>
              </p:nvSpPr>
              <p:spPr>
                <a:xfrm>
                  <a:off x="7205018" y="3643218"/>
                  <a:ext cx="609971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2CC1C2-7DA3-51F2-0F8C-6DBFB1C8D036}"/>
                    </a:ext>
                  </a:extLst>
                </p:cNvPr>
                <p:cNvSpPr txBox="1"/>
                <p:nvPr/>
              </p:nvSpPr>
              <p:spPr>
                <a:xfrm>
                  <a:off x="8350869" y="4477195"/>
                  <a:ext cx="60997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4CABA28F-5376-2FB6-4A88-9C0D849C6893}"/>
                    </a:ext>
                  </a:extLst>
                </p:cNvPr>
                <p:cNvSpPr txBox="1">
                  <a:spLocks noRot="1" noChangeAspect="1" noMove="1" noResize="1" noEditPoints="1" noAdjustHandles="1" noChangeArrowheads="1" noChangeShapeType="1" noTextEdit="1"/>
                </p:cNvSpPr>
                <p:nvPr/>
              </p:nvSpPr>
              <p:spPr>
                <a:xfrm>
                  <a:off x="8350869" y="4477195"/>
                  <a:ext cx="609971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3AAE43-9E21-6A7A-8ACD-1DA93389C71D}"/>
                    </a:ext>
                  </a:extLst>
                </p:cNvPr>
                <p:cNvSpPr txBox="1"/>
                <p:nvPr/>
              </p:nvSpPr>
              <p:spPr>
                <a:xfrm>
                  <a:off x="6186667" y="2940875"/>
                  <a:ext cx="60997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𝐵𝑆</m:t>
                        </m:r>
                      </m:oMath>
                    </m:oMathPara>
                  </a14:m>
                  <a:endParaRPr lang="en-US" dirty="0"/>
                </a:p>
              </p:txBody>
            </p:sp>
          </mc:Choice>
          <mc:Fallback xmlns="">
            <p:sp>
              <p:nvSpPr>
                <p:cNvPr id="23" name="TextBox 22">
                  <a:extLst>
                    <a:ext uri="{FF2B5EF4-FFF2-40B4-BE49-F238E27FC236}">
                      <a16:creationId xmlns:a16="http://schemas.microsoft.com/office/drawing/2014/main" id="{0D6ED7E7-14B4-6A53-D747-5F0183E438D8}"/>
                    </a:ext>
                  </a:extLst>
                </p:cNvPr>
                <p:cNvSpPr txBox="1">
                  <a:spLocks noRot="1" noChangeAspect="1" noMove="1" noResize="1" noEditPoints="1" noAdjustHandles="1" noChangeArrowheads="1" noChangeShapeType="1" noTextEdit="1"/>
                </p:cNvSpPr>
                <p:nvPr/>
              </p:nvSpPr>
              <p:spPr>
                <a:xfrm>
                  <a:off x="6186667" y="2940875"/>
                  <a:ext cx="6099716" cy="369332"/>
                </a:xfrm>
                <a:prstGeom prst="rect">
                  <a:avLst/>
                </a:prstGeom>
                <a:blipFill>
                  <a:blip r:embed="rId11"/>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D5F9B13C-9C7C-BF65-A226-CFFB0100CED7}"/>
                </a:ext>
              </a:extLst>
            </p:cNvPr>
            <p:cNvCxnSpPr/>
            <p:nvPr/>
          </p:nvCxnSpPr>
          <p:spPr>
            <a:xfrm>
              <a:off x="9400478" y="3429000"/>
              <a:ext cx="1672593" cy="1417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65B0327-256E-5881-50E8-F528B7163A73}"/>
                </a:ext>
              </a:extLst>
            </p:cNvPr>
            <p:cNvCxnSpPr>
              <a:cxnSpLocks/>
            </p:cNvCxnSpPr>
            <p:nvPr/>
          </p:nvCxnSpPr>
          <p:spPr>
            <a:xfrm>
              <a:off x="10366717" y="3068882"/>
              <a:ext cx="1034010" cy="574336"/>
            </a:xfrm>
            <a:prstGeom prst="curvedConnector3">
              <a:avLst>
                <a:gd name="adj1" fmla="val 11147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E7B3F7-E352-C726-FC1B-7B4A35083484}"/>
                </a:ext>
              </a:extLst>
            </p:cNvPr>
            <p:cNvSpPr txBox="1"/>
            <p:nvPr/>
          </p:nvSpPr>
          <p:spPr>
            <a:xfrm>
              <a:off x="9538547" y="4064428"/>
              <a:ext cx="7225990" cy="276999"/>
            </a:xfrm>
            <a:prstGeom prst="rect">
              <a:avLst/>
            </a:prstGeom>
            <a:noFill/>
          </p:spPr>
          <p:txBody>
            <a:bodyPr wrap="square">
              <a:spAutoFit/>
            </a:bodyPr>
            <a:lstStyle/>
            <a:p>
              <a:r>
                <a:rPr lang="en-US" sz="1200" dirty="0">
                  <a:solidFill>
                    <a:srgbClr val="C00000"/>
                  </a:solidFill>
                </a:rPr>
                <a:t>Time 0</a:t>
              </a:r>
            </a:p>
          </p:txBody>
        </p:sp>
        <p:sp>
          <p:nvSpPr>
            <p:cNvPr id="27" name="TextBox 26">
              <a:extLst>
                <a:ext uri="{FF2B5EF4-FFF2-40B4-BE49-F238E27FC236}">
                  <a16:creationId xmlns:a16="http://schemas.microsoft.com/office/drawing/2014/main" id="{4A500A70-790A-F73E-CF4F-0450764B7ABE}"/>
                </a:ext>
              </a:extLst>
            </p:cNvPr>
            <p:cNvSpPr txBox="1"/>
            <p:nvPr/>
          </p:nvSpPr>
          <p:spPr>
            <a:xfrm>
              <a:off x="11316218" y="2922982"/>
              <a:ext cx="7225990" cy="276999"/>
            </a:xfrm>
            <a:prstGeom prst="rect">
              <a:avLst/>
            </a:prstGeom>
            <a:noFill/>
          </p:spPr>
          <p:txBody>
            <a:bodyPr wrap="square">
              <a:spAutoFit/>
            </a:bodyPr>
            <a:lstStyle/>
            <a:p>
              <a:r>
                <a:rPr lang="en-US" sz="1200" dirty="0">
                  <a:solidFill>
                    <a:srgbClr val="C00000"/>
                  </a:solidFill>
                </a:rPr>
                <a:t>Time 1</a:t>
              </a:r>
            </a:p>
          </p:txBody>
        </p:sp>
      </p:grpSp>
      <p:sp>
        <p:nvSpPr>
          <p:cNvPr id="28" name="TextBox 27">
            <a:extLst>
              <a:ext uri="{FF2B5EF4-FFF2-40B4-BE49-F238E27FC236}">
                <a16:creationId xmlns:a16="http://schemas.microsoft.com/office/drawing/2014/main" id="{D6AC9795-0125-1EDD-9A46-461B5C1BF079}"/>
              </a:ext>
            </a:extLst>
          </p:cNvPr>
          <p:cNvSpPr txBox="1"/>
          <p:nvPr/>
        </p:nvSpPr>
        <p:spPr>
          <a:xfrm>
            <a:off x="410064" y="3498100"/>
            <a:ext cx="10884228" cy="338554"/>
          </a:xfrm>
          <a:prstGeom prst="rect">
            <a:avLst/>
          </a:prstGeom>
          <a:noFill/>
        </p:spPr>
        <p:txBody>
          <a:bodyPr wrap="square">
            <a:spAutoFit/>
          </a:bodyPr>
          <a:lstStyle/>
          <a:p>
            <a:r>
              <a:rPr lang="en-US" dirty="0"/>
              <a:t>The SINR for EU2 can be represented as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EE268FB-CED5-79A6-083D-C4251C99C37A}"/>
                  </a:ext>
                </a:extLst>
              </p:cNvPr>
              <p:cNvSpPr txBox="1"/>
              <p:nvPr/>
            </p:nvSpPr>
            <p:spPr>
              <a:xfrm>
                <a:off x="1470452" y="4063722"/>
                <a:ext cx="5623047" cy="464679"/>
              </a:xfrm>
              <a:prstGeom prst="rect">
                <a:avLst/>
              </a:prstGeom>
              <a:noFill/>
            </p:spPr>
            <p:txBody>
              <a:bodyPr wrap="square" lIns="0" tIns="0" rIns="0" bIns="0" rtlCol="0">
                <a:spAutoFit/>
              </a:bodyPr>
              <a:lstStyle/>
              <a:p>
                <a:r>
                  <a:rPr lang="en-US" b="0" dirty="0"/>
                  <a:t> </a:t>
                </a:r>
                <a14:m>
                  <m:oMath xmlns:m="http://schemas.openxmlformats.org/officeDocument/2006/math">
                    <m:r>
                      <a:rPr lang="en-US" b="0" i="1" smtClean="0">
                        <a:latin typeface="Cambria Math" panose="02040503050406030204" pitchFamily="18" charset="0"/>
                      </a:rPr>
                      <m:t>𝑆𝐼𝑁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e>
                            </m:d>
                          </m:e>
                          <m:sup>
                            <m:r>
                              <a:rPr lang="en-US" i="1" dirty="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e>
                            </m:d>
                          </m:e>
                          <m:sup>
                            <m:r>
                              <a:rPr lang="en-US" i="1" dirty="0">
                                <a:latin typeface="Cambria Math" panose="02040503050406030204" pitchFamily="18" charset="0"/>
                              </a:rPr>
                              <m:t>2</m:t>
                            </m:r>
                          </m:sup>
                        </m:sSup>
                        <m:r>
                          <a:rPr lang="en-US" b="0" i="1" dirty="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oMath>
                </a14:m>
                <a:endParaRPr lang="en-US" dirty="0"/>
              </a:p>
            </p:txBody>
          </p:sp>
        </mc:Choice>
        <mc:Fallback xmlns="">
          <p:sp>
            <p:nvSpPr>
              <p:cNvPr id="29" name="TextBox 28">
                <a:extLst>
                  <a:ext uri="{FF2B5EF4-FFF2-40B4-BE49-F238E27FC236}">
                    <a16:creationId xmlns:a16="http://schemas.microsoft.com/office/drawing/2014/main" id="{3EE268FB-CED5-79A6-083D-C4251C99C37A}"/>
                  </a:ext>
                </a:extLst>
              </p:cNvPr>
              <p:cNvSpPr txBox="1">
                <a:spLocks noRot="1" noChangeAspect="1" noMove="1" noResize="1" noEditPoints="1" noAdjustHandles="1" noChangeArrowheads="1" noChangeShapeType="1" noTextEdit="1"/>
              </p:cNvSpPr>
              <p:nvPr/>
            </p:nvSpPr>
            <p:spPr>
              <a:xfrm>
                <a:off x="1470452" y="4063722"/>
                <a:ext cx="5623047" cy="464679"/>
              </a:xfrm>
              <a:prstGeom prst="rect">
                <a:avLst/>
              </a:prstGeom>
              <a:blipFill>
                <a:blip r:embed="rId12"/>
                <a:stretch>
                  <a:fillRect l="-225" b="-8108"/>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EF05E479-2547-149A-81C7-8083FD609139}"/>
              </a:ext>
            </a:extLst>
          </p:cNvPr>
          <p:cNvSpPr txBox="1"/>
          <p:nvPr/>
        </p:nvSpPr>
        <p:spPr>
          <a:xfrm>
            <a:off x="441183" y="4778978"/>
            <a:ext cx="10884228" cy="369332"/>
          </a:xfrm>
          <a:prstGeom prst="rect">
            <a:avLst/>
          </a:prstGeom>
          <a:noFill/>
        </p:spPr>
        <p:txBody>
          <a:bodyPr wrap="square">
            <a:spAutoFit/>
          </a:bodyPr>
          <a:lstStyle/>
          <a:p>
            <a:r>
              <a:rPr lang="en-US" dirty="0"/>
              <a:t>The user EU2 also receives another copy of the information from EU1 during the next timeslot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D32E2F7-7CEC-8EF2-6E0C-A3EC8352ED39}"/>
                  </a:ext>
                </a:extLst>
              </p:cNvPr>
              <p:cNvSpPr txBox="1"/>
              <p:nvPr/>
            </p:nvSpPr>
            <p:spPr>
              <a:xfrm>
                <a:off x="898474" y="5286232"/>
                <a:ext cx="5623047" cy="522259"/>
              </a:xfrm>
              <a:prstGeom prst="rect">
                <a:avLst/>
              </a:prstGeom>
              <a:noFill/>
            </p:spPr>
            <p:txBody>
              <a:bodyPr wrap="square" lIns="0" tIns="0" rIns="0" bIns="0" rtlCol="0">
                <a:spAutoFit/>
              </a:bodyPr>
              <a:lstStyle/>
              <a:p>
                <a:r>
                  <a:rPr lang="en-US" b="0" dirty="0"/>
                  <a:t> </a:t>
                </a:r>
                <a14:m>
                  <m:oMath xmlns:m="http://schemas.openxmlformats.org/officeDocument/2006/math">
                    <m:r>
                      <a:rPr lang="en-US" b="0" i="1" smtClean="0">
                        <a:latin typeface="Cambria Math" panose="02040503050406030204" pitchFamily="18" charset="0"/>
                      </a:rPr>
                      <m:t>𝑆𝐼𝑁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e>
                            </m:d>
                          </m:e>
                          <m:sup>
                            <m:r>
                              <a:rPr lang="en-US" i="1" dirty="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e>
                            </m:d>
                          </m:e>
                          <m:sup>
                            <m:r>
                              <a:rPr lang="en-US" i="1" dirty="0">
                                <a:latin typeface="Cambria Math" panose="02040503050406030204" pitchFamily="18" charset="0"/>
                              </a:rPr>
                              <m:t>2</m:t>
                            </m:r>
                          </m:sup>
                        </m:sSup>
                        <m:r>
                          <a:rPr lang="en-US" b="0" i="1" dirty="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1,2</m:t>
                            </m:r>
                          </m:sub>
                        </m:sSub>
                        <m:sSup>
                          <m:sSupPr>
                            <m:ctrlPr>
                              <a:rPr lang="en-US" i="1" dirty="0">
                                <a:latin typeface="Cambria Math" panose="02040503050406030204" pitchFamily="18" charset="0"/>
                              </a:rPr>
                            </m:ctrlPr>
                          </m:sSup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1,2</m:t>
                                    </m:r>
                                  </m:sub>
                                </m:sSub>
                              </m:e>
                            </m:d>
                          </m:e>
                          <m:sup>
                            <m:r>
                              <a:rPr lang="en-US" i="1" dirty="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oMath>
                </a14:m>
                <a:endParaRPr lang="en-US" dirty="0"/>
              </a:p>
            </p:txBody>
          </p:sp>
        </mc:Choice>
        <mc:Fallback xmlns="">
          <p:sp>
            <p:nvSpPr>
              <p:cNvPr id="31" name="TextBox 30">
                <a:extLst>
                  <a:ext uri="{FF2B5EF4-FFF2-40B4-BE49-F238E27FC236}">
                    <a16:creationId xmlns:a16="http://schemas.microsoft.com/office/drawing/2014/main" id="{CD32E2F7-7CEC-8EF2-6E0C-A3EC8352ED39}"/>
                  </a:ext>
                </a:extLst>
              </p:cNvPr>
              <p:cNvSpPr txBox="1">
                <a:spLocks noRot="1" noChangeAspect="1" noMove="1" noResize="1" noEditPoints="1" noAdjustHandles="1" noChangeArrowheads="1" noChangeShapeType="1" noTextEdit="1"/>
              </p:cNvSpPr>
              <p:nvPr/>
            </p:nvSpPr>
            <p:spPr>
              <a:xfrm>
                <a:off x="898474" y="5286232"/>
                <a:ext cx="5623047" cy="522259"/>
              </a:xfrm>
              <a:prstGeom prst="rect">
                <a:avLst/>
              </a:prstGeom>
              <a:blipFill>
                <a:blip r:embed="rId13"/>
                <a:stretch>
                  <a:fillRect l="-225" b="-4762"/>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D15529D4-ADB0-16F3-100A-6D363FEC6516}"/>
              </a:ext>
            </a:extLst>
          </p:cNvPr>
          <p:cNvCxnSpPr>
            <a:cxnSpLocks/>
          </p:cNvCxnSpPr>
          <p:nvPr/>
        </p:nvCxnSpPr>
        <p:spPr>
          <a:xfrm>
            <a:off x="3407939" y="4641055"/>
            <a:ext cx="87403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CF8670A-7AD6-9D4B-E160-69F533B2EE67}"/>
              </a:ext>
            </a:extLst>
          </p:cNvPr>
          <p:cNvSpPr/>
          <p:nvPr/>
        </p:nvSpPr>
        <p:spPr>
          <a:xfrm>
            <a:off x="4273348" y="4469177"/>
            <a:ext cx="3373583"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Interference from EU1 </a:t>
            </a:r>
          </a:p>
        </p:txBody>
      </p:sp>
      <p:cxnSp>
        <p:nvCxnSpPr>
          <p:cNvPr id="34" name="Straight Connector 33">
            <a:extLst>
              <a:ext uri="{FF2B5EF4-FFF2-40B4-BE49-F238E27FC236}">
                <a16:creationId xmlns:a16="http://schemas.microsoft.com/office/drawing/2014/main" id="{68435153-A89E-DCAD-7D7F-C92C3A403440}"/>
              </a:ext>
            </a:extLst>
          </p:cNvPr>
          <p:cNvCxnSpPr>
            <a:cxnSpLocks/>
          </p:cNvCxnSpPr>
          <p:nvPr/>
        </p:nvCxnSpPr>
        <p:spPr>
          <a:xfrm>
            <a:off x="2922724" y="4526078"/>
            <a:ext cx="485215" cy="1149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7298C6-3155-D84D-C313-7B91FBD46240}"/>
              </a:ext>
            </a:extLst>
          </p:cNvPr>
          <p:cNvCxnSpPr>
            <a:cxnSpLocks/>
          </p:cNvCxnSpPr>
          <p:nvPr/>
        </p:nvCxnSpPr>
        <p:spPr>
          <a:xfrm>
            <a:off x="4043677" y="5856657"/>
            <a:ext cx="87403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8943A9-BF16-D2B8-A4BA-D4449C053DB8}"/>
              </a:ext>
            </a:extLst>
          </p:cNvPr>
          <p:cNvCxnSpPr>
            <a:cxnSpLocks/>
          </p:cNvCxnSpPr>
          <p:nvPr/>
        </p:nvCxnSpPr>
        <p:spPr>
          <a:xfrm>
            <a:off x="3558462" y="5741680"/>
            <a:ext cx="485215" cy="1149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F202939-82E0-7B8D-2E3D-CDE4E30EFCE9}"/>
              </a:ext>
            </a:extLst>
          </p:cNvPr>
          <p:cNvSpPr/>
          <p:nvPr/>
        </p:nvSpPr>
        <p:spPr>
          <a:xfrm>
            <a:off x="4834729" y="5670748"/>
            <a:ext cx="3373583"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SINR Gain D2D communication</a:t>
            </a:r>
          </a:p>
        </p:txBody>
      </p:sp>
      <p:cxnSp>
        <p:nvCxnSpPr>
          <p:cNvPr id="38" name="Straight Connector 37">
            <a:extLst>
              <a:ext uri="{FF2B5EF4-FFF2-40B4-BE49-F238E27FC236}">
                <a16:creationId xmlns:a16="http://schemas.microsoft.com/office/drawing/2014/main" id="{0682C8D3-4AE1-72BC-DBDB-C107E559ED3D}"/>
              </a:ext>
            </a:extLst>
          </p:cNvPr>
          <p:cNvCxnSpPr>
            <a:cxnSpLocks/>
          </p:cNvCxnSpPr>
          <p:nvPr/>
        </p:nvCxnSpPr>
        <p:spPr>
          <a:xfrm flipV="1">
            <a:off x="3467389" y="5120410"/>
            <a:ext cx="411521" cy="1949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19FD799-FD15-B684-CEAE-CBC6991046C5}"/>
              </a:ext>
            </a:extLst>
          </p:cNvPr>
          <p:cNvCxnSpPr>
            <a:cxnSpLocks/>
          </p:cNvCxnSpPr>
          <p:nvPr/>
        </p:nvCxnSpPr>
        <p:spPr>
          <a:xfrm>
            <a:off x="3878910" y="5120410"/>
            <a:ext cx="100866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53ACD00-A4C7-B7A4-A06C-F3EB79889502}"/>
              </a:ext>
            </a:extLst>
          </p:cNvPr>
          <p:cNvCxnSpPr>
            <a:cxnSpLocks/>
          </p:cNvCxnSpPr>
          <p:nvPr/>
        </p:nvCxnSpPr>
        <p:spPr>
          <a:xfrm>
            <a:off x="4043677" y="5472946"/>
            <a:ext cx="8439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93CF4BB-5EB3-E697-4E57-6BCDC0B34AEB}"/>
              </a:ext>
            </a:extLst>
          </p:cNvPr>
          <p:cNvSpPr/>
          <p:nvPr/>
        </p:nvSpPr>
        <p:spPr>
          <a:xfrm>
            <a:off x="4866408" y="5345026"/>
            <a:ext cx="3373583"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Channel b/w EU1 and EU2</a:t>
            </a:r>
          </a:p>
        </p:txBody>
      </p:sp>
      <p:sp>
        <p:nvSpPr>
          <p:cNvPr id="42" name="Rectangle 41">
            <a:extLst>
              <a:ext uri="{FF2B5EF4-FFF2-40B4-BE49-F238E27FC236}">
                <a16:creationId xmlns:a16="http://schemas.microsoft.com/office/drawing/2014/main" id="{104C5314-DD0E-519D-C94A-7A1F2C569D8A}"/>
              </a:ext>
            </a:extLst>
          </p:cNvPr>
          <p:cNvSpPr/>
          <p:nvPr/>
        </p:nvSpPr>
        <p:spPr>
          <a:xfrm>
            <a:off x="4843666" y="4982320"/>
            <a:ext cx="3373583"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Power allocated by EU1 for EU2</a:t>
            </a:r>
          </a:p>
        </p:txBody>
      </p:sp>
    </p:spTree>
    <p:extLst>
      <p:ext uri="{BB962C8B-B14F-4D97-AF65-F5344CB8AC3E}">
        <p14:creationId xmlns:p14="http://schemas.microsoft.com/office/powerpoint/2010/main" val="143243219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A0-2360-EDCF-2458-F18B7C202BC3}"/>
              </a:ext>
            </a:extLst>
          </p:cNvPr>
          <p:cNvSpPr>
            <a:spLocks noGrp="1"/>
          </p:cNvSpPr>
          <p:nvPr>
            <p:ph type="title"/>
          </p:nvPr>
        </p:nvSpPr>
        <p:spPr/>
        <p:txBody>
          <a:bodyPr/>
          <a:lstStyle/>
          <a:p>
            <a:r>
              <a:rPr lang="en-US" dirty="0"/>
              <a:t>QoE Modelling</a:t>
            </a:r>
          </a:p>
        </p:txBody>
      </p:sp>
      <p:sp>
        <p:nvSpPr>
          <p:cNvPr id="4" name="Footer Placeholder 3">
            <a:extLst>
              <a:ext uri="{FF2B5EF4-FFF2-40B4-BE49-F238E27FC236}">
                <a16:creationId xmlns:a16="http://schemas.microsoft.com/office/drawing/2014/main" id="{E6774344-00BA-1A94-439F-D33A4C3DB99C}"/>
              </a:ext>
            </a:extLst>
          </p:cNvPr>
          <p:cNvSpPr>
            <a:spLocks noGrp="1"/>
          </p:cNvSpPr>
          <p:nvPr>
            <p:ph type="ftr" sz="quarter" idx="11"/>
          </p:nvPr>
        </p:nvSpPr>
        <p:spPr/>
        <p:txBody>
          <a:bodyPr/>
          <a:lstStyle/>
          <a:p>
            <a:pPr>
              <a:defRPr/>
            </a:pPr>
            <a:r>
              <a:rPr lang="en-US" altLang="zh-CN"/>
              <a:t>Department of Computer Science</a:t>
            </a:r>
          </a:p>
          <a:p>
            <a:pPr>
              <a:defRPr/>
            </a:pPr>
            <a:r>
              <a:rPr lang="en-US" altLang="zh-CN"/>
              <a:t>San Diego State University</a:t>
            </a:r>
          </a:p>
        </p:txBody>
      </p:sp>
      <p:sp>
        <p:nvSpPr>
          <p:cNvPr id="5" name="Slide Number Placeholder 4">
            <a:extLst>
              <a:ext uri="{FF2B5EF4-FFF2-40B4-BE49-F238E27FC236}">
                <a16:creationId xmlns:a16="http://schemas.microsoft.com/office/drawing/2014/main" id="{DFEA9515-DE6B-5DCD-637D-FD1257149710}"/>
              </a:ext>
            </a:extLst>
          </p:cNvPr>
          <p:cNvSpPr>
            <a:spLocks noGrp="1"/>
          </p:cNvSpPr>
          <p:nvPr>
            <p:ph type="sldNum" sz="quarter" idx="12"/>
          </p:nvPr>
        </p:nvSpPr>
        <p:spPr/>
        <p:txBody>
          <a:bodyPr/>
          <a:lstStyle/>
          <a:p>
            <a:fld id="{2050F49C-602C-40E8-9DEA-0101FA6C2256}" type="slidenum">
              <a:rPr lang="en-US" altLang="zh-CN" smtClean="0"/>
              <a:pPr/>
              <a:t>9</a:t>
            </a:fld>
            <a:endParaRPr lang="en-US" altLang="zh-CN"/>
          </a:p>
        </p:txBody>
      </p:sp>
      <p:grpSp>
        <p:nvGrpSpPr>
          <p:cNvPr id="6" name="Group 5">
            <a:extLst>
              <a:ext uri="{FF2B5EF4-FFF2-40B4-BE49-F238E27FC236}">
                <a16:creationId xmlns:a16="http://schemas.microsoft.com/office/drawing/2014/main" id="{00F99F5B-36E7-F9EB-6437-A24C0BF64A8A}"/>
              </a:ext>
            </a:extLst>
          </p:cNvPr>
          <p:cNvGrpSpPr/>
          <p:nvPr/>
        </p:nvGrpSpPr>
        <p:grpSpPr>
          <a:xfrm>
            <a:off x="457200" y="1776254"/>
            <a:ext cx="5510479" cy="1862296"/>
            <a:chOff x="1539788" y="1937858"/>
            <a:chExt cx="5510479" cy="1862296"/>
          </a:xfrm>
        </p:grpSpPr>
        <p:pic>
          <p:nvPicPr>
            <p:cNvPr id="7" name="Picture 6" descr="Text&#10;&#10;Description automatically generated">
              <a:extLst>
                <a:ext uri="{FF2B5EF4-FFF2-40B4-BE49-F238E27FC236}">
                  <a16:creationId xmlns:a16="http://schemas.microsoft.com/office/drawing/2014/main" id="{1E237388-6250-6BC1-EBC1-13F69FC4EB4C}"/>
                </a:ext>
              </a:extLst>
            </p:cNvPr>
            <p:cNvPicPr>
              <a:picLocks noChangeAspect="1"/>
            </p:cNvPicPr>
            <p:nvPr/>
          </p:nvPicPr>
          <p:blipFill>
            <a:blip r:embed="rId2"/>
            <a:stretch>
              <a:fillRect/>
            </a:stretch>
          </p:blipFill>
          <p:spPr>
            <a:xfrm>
              <a:off x="1539788" y="1937858"/>
              <a:ext cx="4974133" cy="1862296"/>
            </a:xfrm>
            <a:prstGeom prst="rect">
              <a:avLst/>
            </a:prstGeom>
          </p:spPr>
        </p:pic>
        <p:pic>
          <p:nvPicPr>
            <p:cNvPr id="8" name="Picture 7">
              <a:extLst>
                <a:ext uri="{FF2B5EF4-FFF2-40B4-BE49-F238E27FC236}">
                  <a16:creationId xmlns:a16="http://schemas.microsoft.com/office/drawing/2014/main" id="{199572FD-A00D-3E7E-1C29-7333FB73EDB8}"/>
                </a:ext>
              </a:extLst>
            </p:cNvPr>
            <p:cNvPicPr>
              <a:picLocks noChangeAspect="1"/>
            </p:cNvPicPr>
            <p:nvPr/>
          </p:nvPicPr>
          <p:blipFill>
            <a:blip r:embed="rId3"/>
            <a:stretch>
              <a:fillRect/>
            </a:stretch>
          </p:blipFill>
          <p:spPr>
            <a:xfrm>
              <a:off x="6186667" y="2437206"/>
              <a:ext cx="863600" cy="863600"/>
            </a:xfrm>
            <a:prstGeom prst="rect">
              <a:avLst/>
            </a:prstGeom>
          </p:spPr>
        </p:pic>
      </p:grpSp>
      <p:cxnSp>
        <p:nvCxnSpPr>
          <p:cNvPr id="9" name="Straight Arrow Connector 8">
            <a:extLst>
              <a:ext uri="{FF2B5EF4-FFF2-40B4-BE49-F238E27FC236}">
                <a16:creationId xmlns:a16="http://schemas.microsoft.com/office/drawing/2014/main" id="{F8E29CDF-4904-808B-59AE-D7D26C828616}"/>
              </a:ext>
            </a:extLst>
          </p:cNvPr>
          <p:cNvCxnSpPr>
            <a:cxnSpLocks/>
          </p:cNvCxnSpPr>
          <p:nvPr/>
        </p:nvCxnSpPr>
        <p:spPr>
          <a:xfrm>
            <a:off x="3479985" y="2054219"/>
            <a:ext cx="22058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1504596-7800-DE6F-4298-56A3D2096A17}"/>
              </a:ext>
            </a:extLst>
          </p:cNvPr>
          <p:cNvSpPr/>
          <p:nvPr/>
        </p:nvSpPr>
        <p:spPr>
          <a:xfrm>
            <a:off x="5832561" y="1900330"/>
            <a:ext cx="3373583"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SINR Gain from BS transmission (time 0)</a:t>
            </a:r>
          </a:p>
        </p:txBody>
      </p:sp>
      <p:cxnSp>
        <p:nvCxnSpPr>
          <p:cNvPr id="11" name="Straight Arrow Connector 10">
            <a:extLst>
              <a:ext uri="{FF2B5EF4-FFF2-40B4-BE49-F238E27FC236}">
                <a16:creationId xmlns:a16="http://schemas.microsoft.com/office/drawing/2014/main" id="{C41F0CD4-C9BE-12DD-9E77-C6E5AFD08019}"/>
              </a:ext>
            </a:extLst>
          </p:cNvPr>
          <p:cNvCxnSpPr>
            <a:cxnSpLocks/>
          </p:cNvCxnSpPr>
          <p:nvPr/>
        </p:nvCxnSpPr>
        <p:spPr>
          <a:xfrm>
            <a:off x="5104079" y="2766058"/>
            <a:ext cx="65719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7AA9795-557A-350C-6239-F1AB1B67D0A9}"/>
                  </a:ext>
                </a:extLst>
              </p:cNvPr>
              <p:cNvSpPr/>
              <p:nvPr/>
            </p:nvSpPr>
            <p:spPr>
              <a:xfrm>
                <a:off x="5685857" y="2624748"/>
                <a:ext cx="4378162"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SINR Gain from retransmission </a:t>
                </a:r>
                <a14:m>
                  <m:oMath xmlns:m="http://schemas.openxmlformats.org/officeDocument/2006/math">
                    <m:r>
                      <a:rPr lang="en-US" sz="1400" i="1" dirty="0" smtClean="0">
                        <a:solidFill>
                          <a:schemeClr val="tx1">
                            <a:lumMod val="50000"/>
                            <a:lumOff val="50000"/>
                          </a:schemeClr>
                        </a:solidFill>
                        <a:latin typeface="Cambria Math" panose="02040503050406030204" pitchFamily="18" charset="0"/>
                      </a:rPr>
                      <m:t>𝐸</m:t>
                    </m:r>
                    <m:sSub>
                      <m:sSubPr>
                        <m:ctrlPr>
                          <a:rPr lang="en-US" sz="1400" i="1" dirty="0" smtClean="0">
                            <a:solidFill>
                              <a:schemeClr val="tx1">
                                <a:lumMod val="50000"/>
                                <a:lumOff val="50000"/>
                              </a:schemeClr>
                            </a:solidFill>
                            <a:latin typeface="Cambria Math" panose="02040503050406030204" pitchFamily="18" charset="0"/>
                          </a:rPr>
                        </m:ctrlPr>
                      </m:sSubPr>
                      <m:e>
                        <m:r>
                          <a:rPr lang="en-US" sz="1400" i="1" dirty="0" smtClean="0">
                            <a:solidFill>
                              <a:schemeClr val="tx1">
                                <a:lumMod val="50000"/>
                                <a:lumOff val="50000"/>
                              </a:schemeClr>
                            </a:solidFill>
                            <a:latin typeface="Cambria Math" panose="02040503050406030204" pitchFamily="18" charset="0"/>
                          </a:rPr>
                          <m:t>𝑈</m:t>
                        </m:r>
                      </m:e>
                      <m:sub>
                        <m:r>
                          <a:rPr lang="en-US" sz="1400" i="1" dirty="0" smtClean="0">
                            <a:solidFill>
                              <a:schemeClr val="tx1">
                                <a:lumMod val="50000"/>
                                <a:lumOff val="50000"/>
                              </a:schemeClr>
                            </a:solidFill>
                            <a:latin typeface="Cambria Math" panose="02040503050406030204" pitchFamily="18" charset="0"/>
                          </a:rPr>
                          <m:t>1</m:t>
                        </m:r>
                      </m:sub>
                    </m:sSub>
                  </m:oMath>
                </a14:m>
                <a:r>
                  <a:rPr lang="en-US" sz="1400" dirty="0">
                    <a:solidFill>
                      <a:schemeClr val="tx1">
                        <a:lumMod val="50000"/>
                        <a:lumOff val="50000"/>
                      </a:schemeClr>
                    </a:solidFill>
                    <a:latin typeface="Abadi" panose="020B0604020104020204" pitchFamily="34" charset="0"/>
                  </a:rPr>
                  <a:t> to </a:t>
                </a:r>
                <a14:m>
                  <m:oMath xmlns:m="http://schemas.openxmlformats.org/officeDocument/2006/math">
                    <m:r>
                      <a:rPr lang="en-US" sz="1400" i="1" dirty="0" smtClean="0">
                        <a:solidFill>
                          <a:schemeClr val="tx1">
                            <a:lumMod val="50000"/>
                            <a:lumOff val="50000"/>
                          </a:schemeClr>
                        </a:solidFill>
                        <a:latin typeface="Cambria Math" panose="02040503050406030204" pitchFamily="18" charset="0"/>
                      </a:rPr>
                      <m:t>𝐸</m:t>
                    </m:r>
                    <m:sSub>
                      <m:sSubPr>
                        <m:ctrlPr>
                          <a:rPr lang="en-US" sz="1400" i="1" dirty="0" smtClean="0">
                            <a:solidFill>
                              <a:schemeClr val="tx1">
                                <a:lumMod val="50000"/>
                                <a:lumOff val="50000"/>
                              </a:schemeClr>
                            </a:solidFill>
                            <a:latin typeface="Cambria Math" panose="02040503050406030204" pitchFamily="18" charset="0"/>
                          </a:rPr>
                        </m:ctrlPr>
                      </m:sSubPr>
                      <m:e>
                        <m:r>
                          <a:rPr lang="en-US" sz="1400" i="1" dirty="0" smtClean="0">
                            <a:solidFill>
                              <a:schemeClr val="tx1">
                                <a:lumMod val="50000"/>
                                <a:lumOff val="50000"/>
                              </a:schemeClr>
                            </a:solidFill>
                            <a:latin typeface="Cambria Math" panose="02040503050406030204" pitchFamily="18" charset="0"/>
                          </a:rPr>
                          <m:t>𝑈</m:t>
                        </m:r>
                      </m:e>
                      <m:sub>
                        <m:r>
                          <a:rPr lang="en-US" sz="1400" b="0" i="1" dirty="0" smtClean="0">
                            <a:solidFill>
                              <a:schemeClr val="tx1">
                                <a:lumMod val="50000"/>
                                <a:lumOff val="50000"/>
                              </a:schemeClr>
                            </a:solidFill>
                            <a:latin typeface="Cambria Math" panose="02040503050406030204" pitchFamily="18" charset="0"/>
                          </a:rPr>
                          <m:t>𝑖</m:t>
                        </m:r>
                        <m:r>
                          <a:rPr lang="en-US" sz="1400" b="0" i="1" dirty="0" smtClean="0">
                            <a:solidFill>
                              <a:schemeClr val="tx1">
                                <a:lumMod val="50000"/>
                                <a:lumOff val="50000"/>
                              </a:schemeClr>
                            </a:solidFill>
                            <a:latin typeface="Cambria Math" panose="02040503050406030204" pitchFamily="18" charset="0"/>
                          </a:rPr>
                          <m:t>−2</m:t>
                        </m:r>
                      </m:sub>
                    </m:sSub>
                  </m:oMath>
                </a14:m>
                <a:r>
                  <a:rPr lang="en-US" sz="1400" dirty="0">
                    <a:solidFill>
                      <a:schemeClr val="tx1">
                        <a:lumMod val="50000"/>
                        <a:lumOff val="50000"/>
                      </a:schemeClr>
                    </a:solidFill>
                    <a:latin typeface="Abadi" panose="020B0604020104020204" pitchFamily="34" charset="0"/>
                  </a:rPr>
                  <a:t> </a:t>
                </a:r>
              </a:p>
            </p:txBody>
          </p:sp>
        </mc:Choice>
        <mc:Fallback xmlns="">
          <p:sp>
            <p:nvSpPr>
              <p:cNvPr id="12" name="Rectangle 11">
                <a:extLst>
                  <a:ext uri="{FF2B5EF4-FFF2-40B4-BE49-F238E27FC236}">
                    <a16:creationId xmlns:a16="http://schemas.microsoft.com/office/drawing/2014/main" id="{27AA9795-557A-350C-6239-F1AB1B67D0A9}"/>
                  </a:ext>
                </a:extLst>
              </p:cNvPr>
              <p:cNvSpPr>
                <a:spLocks noRot="1" noChangeAspect="1" noMove="1" noResize="1" noEditPoints="1" noAdjustHandles="1" noChangeArrowheads="1" noChangeShapeType="1" noTextEdit="1"/>
              </p:cNvSpPr>
              <p:nvPr/>
            </p:nvSpPr>
            <p:spPr>
              <a:xfrm>
                <a:off x="5685857" y="2624748"/>
                <a:ext cx="4378162" cy="307777"/>
              </a:xfrm>
              <a:prstGeom prst="rect">
                <a:avLst/>
              </a:prstGeom>
              <a:blipFill>
                <a:blip r:embed="rId4"/>
                <a:stretch>
                  <a:fillRect l="-289" t="-4000" b="-24000"/>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0477E702-2513-9A58-EE56-28068CB0E9AE}"/>
              </a:ext>
            </a:extLst>
          </p:cNvPr>
          <p:cNvCxnSpPr>
            <a:cxnSpLocks/>
          </p:cNvCxnSpPr>
          <p:nvPr/>
        </p:nvCxnSpPr>
        <p:spPr>
          <a:xfrm>
            <a:off x="3300876" y="3287094"/>
            <a:ext cx="24603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FA48F88-F4F7-1CC3-A14A-05C092B35BED}"/>
                  </a:ext>
                </a:extLst>
              </p:cNvPr>
              <p:cNvSpPr/>
              <p:nvPr/>
            </p:nvSpPr>
            <p:spPr>
              <a:xfrm>
                <a:off x="5832561" y="3133205"/>
                <a:ext cx="4378162"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SINR Gain from retransmission </a:t>
                </a:r>
                <a14:m>
                  <m:oMath xmlns:m="http://schemas.openxmlformats.org/officeDocument/2006/math">
                    <m:r>
                      <a:rPr lang="en-US" sz="1400" i="1" dirty="0" smtClean="0">
                        <a:solidFill>
                          <a:schemeClr val="tx1">
                            <a:lumMod val="50000"/>
                            <a:lumOff val="50000"/>
                          </a:schemeClr>
                        </a:solidFill>
                        <a:latin typeface="Cambria Math" panose="02040503050406030204" pitchFamily="18" charset="0"/>
                      </a:rPr>
                      <m:t>𝐸</m:t>
                    </m:r>
                    <m:sSub>
                      <m:sSubPr>
                        <m:ctrlPr>
                          <a:rPr lang="en-US" sz="1400" i="1" dirty="0" smtClean="0">
                            <a:solidFill>
                              <a:schemeClr val="tx1">
                                <a:lumMod val="50000"/>
                                <a:lumOff val="50000"/>
                              </a:schemeClr>
                            </a:solidFill>
                            <a:latin typeface="Cambria Math" panose="02040503050406030204" pitchFamily="18" charset="0"/>
                          </a:rPr>
                        </m:ctrlPr>
                      </m:sSubPr>
                      <m:e>
                        <m:r>
                          <a:rPr lang="en-US" sz="1400" i="1" dirty="0" smtClean="0">
                            <a:solidFill>
                              <a:schemeClr val="tx1">
                                <a:lumMod val="50000"/>
                                <a:lumOff val="50000"/>
                              </a:schemeClr>
                            </a:solidFill>
                            <a:latin typeface="Cambria Math" panose="02040503050406030204" pitchFamily="18" charset="0"/>
                          </a:rPr>
                          <m:t>𝑈</m:t>
                        </m:r>
                      </m:e>
                      <m:sub>
                        <m:r>
                          <a:rPr lang="en-US" sz="1400" b="0" i="1" dirty="0" smtClean="0">
                            <a:solidFill>
                              <a:schemeClr val="tx1">
                                <a:lumMod val="50000"/>
                                <a:lumOff val="50000"/>
                              </a:schemeClr>
                            </a:solidFill>
                            <a:latin typeface="Cambria Math" panose="02040503050406030204" pitchFamily="18" charset="0"/>
                          </a:rPr>
                          <m:t>𝑖</m:t>
                        </m:r>
                        <m:r>
                          <a:rPr lang="en-US" sz="1400" b="0" i="1" dirty="0" smtClean="0">
                            <a:solidFill>
                              <a:schemeClr val="tx1">
                                <a:lumMod val="50000"/>
                                <a:lumOff val="50000"/>
                              </a:schemeClr>
                            </a:solidFill>
                            <a:latin typeface="Cambria Math" panose="02040503050406030204" pitchFamily="18" charset="0"/>
                          </a:rPr>
                          <m:t>−1</m:t>
                        </m:r>
                      </m:sub>
                    </m:sSub>
                  </m:oMath>
                </a14:m>
                <a:endParaRPr lang="en-US" sz="1400" dirty="0">
                  <a:solidFill>
                    <a:schemeClr val="tx1">
                      <a:lumMod val="50000"/>
                      <a:lumOff val="50000"/>
                    </a:schemeClr>
                  </a:solidFill>
                  <a:latin typeface="Abadi" panose="020B0604020104020204" pitchFamily="34" charset="0"/>
                </a:endParaRPr>
              </a:p>
            </p:txBody>
          </p:sp>
        </mc:Choice>
        <mc:Fallback xmlns="">
          <p:sp>
            <p:nvSpPr>
              <p:cNvPr id="14" name="Rectangle 13">
                <a:extLst>
                  <a:ext uri="{FF2B5EF4-FFF2-40B4-BE49-F238E27FC236}">
                    <a16:creationId xmlns:a16="http://schemas.microsoft.com/office/drawing/2014/main" id="{6FA48F88-F4F7-1CC3-A14A-05C092B35BED}"/>
                  </a:ext>
                </a:extLst>
              </p:cNvPr>
              <p:cNvSpPr>
                <a:spLocks noRot="1" noChangeAspect="1" noMove="1" noResize="1" noEditPoints="1" noAdjustHandles="1" noChangeArrowheads="1" noChangeShapeType="1" noTextEdit="1"/>
              </p:cNvSpPr>
              <p:nvPr/>
            </p:nvSpPr>
            <p:spPr>
              <a:xfrm>
                <a:off x="5832561" y="3133205"/>
                <a:ext cx="4378162" cy="307777"/>
              </a:xfrm>
              <a:prstGeom prst="rect">
                <a:avLst/>
              </a:prstGeom>
              <a:blipFill>
                <a:blip r:embed="rId5"/>
                <a:stretch>
                  <a:fillRect l="-578"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0BD46B-F179-7B5B-1263-D2E27A0E685C}"/>
                  </a:ext>
                </a:extLst>
              </p:cNvPr>
              <p:cNvSpPr txBox="1"/>
              <p:nvPr/>
            </p:nvSpPr>
            <p:spPr>
              <a:xfrm>
                <a:off x="525690" y="1010916"/>
                <a:ext cx="8161109" cy="584775"/>
              </a:xfrm>
              <a:prstGeom prst="rect">
                <a:avLst/>
              </a:prstGeom>
              <a:noFill/>
            </p:spPr>
            <p:txBody>
              <a:bodyPr wrap="square">
                <a:spAutoFit/>
              </a:bodyPr>
              <a:lstStyle/>
              <a:p>
                <a:r>
                  <a:rPr lang="en-US" dirty="0"/>
                  <a:t>Assuming that all the EUs cache and retransmit the data to weaker users. The Generalized SINR gain for a user </a:t>
                </a:r>
                <a14:m>
                  <m:oMath xmlns:m="http://schemas.openxmlformats.org/officeDocument/2006/math">
                    <m:r>
                      <a:rPr lang="en-US" i="1" dirty="0" smtClean="0">
                        <a:latin typeface="Cambria Math" panose="02040503050406030204" pitchFamily="18" charset="0"/>
                      </a:rPr>
                      <m:t>𝐸</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𝑈</m:t>
                        </m:r>
                      </m:e>
                      <m:sub>
                        <m:r>
                          <a:rPr lang="en-US" b="0" i="1" dirty="0" smtClean="0">
                            <a:latin typeface="Cambria Math" panose="02040503050406030204" pitchFamily="18" charset="0"/>
                          </a:rPr>
                          <m:t>𝑖</m:t>
                        </m:r>
                      </m:sub>
                    </m:sSub>
                  </m:oMath>
                </a14:m>
                <a:r>
                  <a:rPr lang="en-US" dirty="0"/>
                  <a:t> can be expressed as </a:t>
                </a:r>
              </a:p>
            </p:txBody>
          </p:sp>
        </mc:Choice>
        <mc:Fallback xmlns="">
          <p:sp>
            <p:nvSpPr>
              <p:cNvPr id="16" name="TextBox 15">
                <a:extLst>
                  <a:ext uri="{FF2B5EF4-FFF2-40B4-BE49-F238E27FC236}">
                    <a16:creationId xmlns:a16="http://schemas.microsoft.com/office/drawing/2014/main" id="{430BD46B-F179-7B5B-1263-D2E27A0E685C}"/>
                  </a:ext>
                </a:extLst>
              </p:cNvPr>
              <p:cNvSpPr txBox="1">
                <a:spLocks noRot="1" noChangeAspect="1" noMove="1" noResize="1" noEditPoints="1" noAdjustHandles="1" noChangeArrowheads="1" noChangeShapeType="1" noTextEdit="1"/>
              </p:cNvSpPr>
              <p:nvPr/>
            </p:nvSpPr>
            <p:spPr>
              <a:xfrm>
                <a:off x="525690" y="1010916"/>
                <a:ext cx="8161109" cy="584775"/>
              </a:xfrm>
              <a:prstGeom prst="rect">
                <a:avLst/>
              </a:prstGeom>
              <a:blipFill>
                <a:blip r:embed="rId6"/>
                <a:stretch>
                  <a:fillRect l="-467" t="-2128" b="-1276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9B26219-6169-ABE4-C293-D4ECDB5701ED}"/>
              </a:ext>
            </a:extLst>
          </p:cNvPr>
          <p:cNvSpPr txBox="1"/>
          <p:nvPr/>
        </p:nvSpPr>
        <p:spPr>
          <a:xfrm>
            <a:off x="525690" y="3695308"/>
            <a:ext cx="8403443" cy="584775"/>
          </a:xfrm>
          <a:prstGeom prst="rect">
            <a:avLst/>
          </a:prstGeom>
          <a:noFill/>
        </p:spPr>
        <p:txBody>
          <a:bodyPr wrap="square">
            <a:spAutoFit/>
          </a:bodyPr>
          <a:lstStyle/>
          <a:p>
            <a:r>
              <a:rPr lang="en-US" sz="1600" dirty="0">
                <a:latin typeface="Abadi" panose="020B0604020104020204" pitchFamily="34" charset="0"/>
              </a:rPr>
              <a:t>The two-level logarithmic function has been widely adopted in modelling the QoE equations in wireless communications.</a:t>
            </a:r>
            <a:r>
              <a:rPr lang="en-US" sz="1400" dirty="0">
                <a:effectLst/>
                <a:latin typeface="Abadi" panose="020B0604020104020204" pitchFamily="34" charset="0"/>
              </a:rPr>
              <a:t> </a:t>
            </a:r>
            <a:endParaRPr lang="en-US" sz="1400" dirty="0">
              <a:latin typeface="Abadi" panose="020B0604020104020204" pitchFamily="34" charset="0"/>
            </a:endParaRPr>
          </a:p>
        </p:txBody>
      </p:sp>
      <p:sp>
        <p:nvSpPr>
          <p:cNvPr id="18" name="Rectangle 17">
            <a:extLst>
              <a:ext uri="{FF2B5EF4-FFF2-40B4-BE49-F238E27FC236}">
                <a16:creationId xmlns:a16="http://schemas.microsoft.com/office/drawing/2014/main" id="{935BD5DD-7D0A-0B3C-039A-05050EA1BC51}"/>
              </a:ext>
            </a:extLst>
          </p:cNvPr>
          <p:cNvSpPr/>
          <p:nvPr/>
        </p:nvSpPr>
        <p:spPr>
          <a:xfrm>
            <a:off x="378245" y="5623115"/>
            <a:ext cx="7546556" cy="553998"/>
          </a:xfrm>
          <a:prstGeom prst="rect">
            <a:avLst/>
          </a:prstGeom>
        </p:spPr>
        <p:txBody>
          <a:bodyPr wrap="square">
            <a:spAutoFit/>
          </a:bodyPr>
          <a:lstStyle/>
          <a:p>
            <a:r>
              <a:rPr lang="en-US" sz="1000" dirty="0"/>
              <a:t>Ref: Z. </a:t>
            </a:r>
            <a:r>
              <a:rPr lang="en-US" sz="1000" dirty="0" err="1"/>
              <a:t>Su</a:t>
            </a:r>
            <a:r>
              <a:rPr lang="en-US" sz="1000" dirty="0"/>
              <a:t>, Q. Xu, M. Fei and M. Dong, “Game Theoretic Resource Allocation in Media Cloud with Mobile Social Users”, IEEE Transactions on Multimedia, Vol.18, No. 8, August 2016. </a:t>
            </a:r>
          </a:p>
          <a:p>
            <a:endParaRPr lang="en-US" sz="10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B9AE063-F5C9-6B70-9D71-D47C7401B085}"/>
                  </a:ext>
                </a:extLst>
              </p:cNvPr>
              <p:cNvSpPr txBox="1"/>
              <p:nvPr/>
            </p:nvSpPr>
            <p:spPr>
              <a:xfrm>
                <a:off x="1195614" y="4636069"/>
                <a:ext cx="6096000"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𝑄𝑜</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𝐸</m:t>
                          </m:r>
                        </m:e>
                        <m:sub>
                          <m:r>
                            <a:rPr lang="en-US" i="1">
                              <a:solidFill>
                                <a:schemeClr val="tx1"/>
                              </a:solidFill>
                              <a:latin typeface="Cambria Math" panose="02040503050406030204" pitchFamily="18" charset="0"/>
                            </a:rPr>
                            <m:t>𝑖</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𝛼</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𝑙𝑜𝑔</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 </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  </m:t>
                          </m:r>
                          <m:r>
                            <a:rPr lang="en-US" i="1">
                              <a:solidFill>
                                <a:schemeClr val="tx1"/>
                              </a:solidFill>
                              <a:latin typeface="Cambria Math" panose="02040503050406030204" pitchFamily="18" charset="0"/>
                            </a:rPr>
                            <m:t>𝐵</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𝑙𝑜𝑔</m:t>
                              </m:r>
                            </m:e>
                            <m:sub>
                              <m:r>
                                <a:rPr lang="en-US" i="0">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𝑆𝐼𝑁</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𝐸</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𝑈</m:t>
                                      </m:r>
                                    </m:e>
                                    <m:sub>
                                      <m:r>
                                        <a:rPr lang="en-US" b="0" i="1" smtClean="0">
                                          <a:solidFill>
                                            <a:schemeClr val="tx1"/>
                                          </a:solidFill>
                                          <a:latin typeface="Cambria Math" panose="02040503050406030204" pitchFamily="18" charset="0"/>
                                        </a:rPr>
                                        <m:t>𝑖</m:t>
                                      </m:r>
                                    </m:sub>
                                  </m:sSub>
                                </m:sub>
                              </m:sSub>
                              <m:r>
                                <a:rPr lang="en-US" i="0">
                                  <a:solidFill>
                                    <a:schemeClr val="tx1"/>
                                  </a:solidFill>
                                  <a:latin typeface="Cambria Math" panose="02040503050406030204" pitchFamily="18" charset="0"/>
                                </a:rPr>
                                <m:t> </m:t>
                              </m:r>
                            </m:e>
                          </m:d>
                        </m:e>
                      </m:d>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EB9AE063-F5C9-6B70-9D71-D47C7401B085}"/>
                  </a:ext>
                </a:extLst>
              </p:cNvPr>
              <p:cNvSpPr txBox="1">
                <a:spLocks noRot="1" noChangeAspect="1" noMove="1" noResize="1" noEditPoints="1" noAdjustHandles="1" noChangeArrowheads="1" noChangeShapeType="1" noTextEdit="1"/>
              </p:cNvSpPr>
              <p:nvPr/>
            </p:nvSpPr>
            <p:spPr>
              <a:xfrm>
                <a:off x="1195614" y="4636069"/>
                <a:ext cx="6096000" cy="506870"/>
              </a:xfrm>
              <a:prstGeom prst="rect">
                <a:avLst/>
              </a:prstGeom>
              <a:blipFill>
                <a:blip r:embed="rId7"/>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7B48E494-8EA9-7572-F95D-D527B5104A85}"/>
              </a:ext>
            </a:extLst>
          </p:cNvPr>
          <p:cNvCxnSpPr>
            <a:cxnSpLocks/>
          </p:cNvCxnSpPr>
          <p:nvPr/>
        </p:nvCxnSpPr>
        <p:spPr>
          <a:xfrm>
            <a:off x="4668185" y="5097254"/>
            <a:ext cx="1084345" cy="1817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B19E999-B157-5266-126F-AEB7892333EA}"/>
              </a:ext>
            </a:extLst>
          </p:cNvPr>
          <p:cNvSpPr/>
          <p:nvPr/>
        </p:nvSpPr>
        <p:spPr>
          <a:xfrm>
            <a:off x="5685857" y="5184871"/>
            <a:ext cx="4378162" cy="307777"/>
          </a:xfrm>
          <a:prstGeom prst="rect">
            <a:avLst/>
          </a:prstGeom>
        </p:spPr>
        <p:txBody>
          <a:bodyPr wrap="square">
            <a:spAutoFit/>
          </a:bodyPr>
          <a:lstStyle/>
          <a:p>
            <a:r>
              <a:rPr lang="en-US" sz="1400" dirty="0">
                <a:solidFill>
                  <a:schemeClr val="tx1">
                    <a:lumMod val="50000"/>
                    <a:lumOff val="50000"/>
                  </a:schemeClr>
                </a:solidFill>
                <a:latin typeface="Abadi" panose="020B0604020104020204" pitchFamily="34" charset="0"/>
              </a:rPr>
              <a:t>Data Rate using Shannon Capacity Theorem</a:t>
            </a:r>
          </a:p>
        </p:txBody>
      </p:sp>
    </p:spTree>
    <p:extLst>
      <p:ext uri="{BB962C8B-B14F-4D97-AF65-F5344CB8AC3E}">
        <p14:creationId xmlns:p14="http://schemas.microsoft.com/office/powerpoint/2010/main" val="2327226958"/>
      </p:ext>
    </p:extLst>
  </p:cSld>
  <p:clrMapOvr>
    <a:masterClrMapping/>
  </p:clrMapOvr>
  <p:transition spd="slow"/>
</p:sld>
</file>

<file path=ppt/theme/theme1.xml><?xml version="1.0" encoding="utf-8"?>
<a:theme xmlns:a="http://schemas.openxmlformats.org/drawingml/2006/main" name="1_wisecom">
  <a:themeElements>
    <a:clrScheme name="1_wise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isec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wise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ise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ise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ise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ise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ise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ise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ise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ise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ise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ise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ise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wisecom-white</Template>
  <TotalTime>17785</TotalTime>
  <Words>1801</Words>
  <Application>Microsoft Office PowerPoint</Application>
  <PresentationFormat>On-screen Show (4:3)</PresentationFormat>
  <Paragraphs>221</Paragraphs>
  <Slides>21</Slides>
  <Notes>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21</vt:i4>
      </vt:variant>
    </vt:vector>
  </HeadingPairs>
  <TitlesOfParts>
    <vt:vector size="42" baseType="lpstr">
      <vt:lpstr>宋体</vt:lpstr>
      <vt:lpstr>华文新魏</vt:lpstr>
      <vt:lpstr>Abadi</vt:lpstr>
      <vt:lpstr>Arial</vt:lpstr>
      <vt:lpstr>Arial</vt:lpstr>
      <vt:lpstr>Calibri</vt:lpstr>
      <vt:lpstr>Cambria Math</vt:lpstr>
      <vt:lpstr>CMMI10</vt:lpstr>
      <vt:lpstr>CMMI7</vt:lpstr>
      <vt:lpstr>CMR10</vt:lpstr>
      <vt:lpstr>CMR5</vt:lpstr>
      <vt:lpstr>CMR7</vt:lpstr>
      <vt:lpstr>CMSY10</vt:lpstr>
      <vt:lpstr>CMSY7</vt:lpstr>
      <vt:lpstr>Libre Baskerville</vt:lpstr>
      <vt:lpstr>NimbusRomNo9L</vt:lpstr>
      <vt:lpstr>Symbol</vt:lpstr>
      <vt:lpstr>Times New Roman</vt:lpstr>
      <vt:lpstr>Wingdings</vt:lpstr>
      <vt:lpstr>1_wisecom</vt:lpstr>
      <vt:lpstr>1_Custom Design</vt:lpstr>
      <vt:lpstr>A Power Auction Approach For Non-Orthogonal Multiple Access Wireless Relay Communications.</vt:lpstr>
      <vt:lpstr>Introduction : Bandwidth at Risk</vt:lpstr>
      <vt:lpstr>Orthogonal Multiple Access</vt:lpstr>
      <vt:lpstr>Non-Orthogonal Multiple Access</vt:lpstr>
      <vt:lpstr>PowerPoint Presentation</vt:lpstr>
      <vt:lpstr>PowerPoint Presentation</vt:lpstr>
      <vt:lpstr>PowerPoint Presentation</vt:lpstr>
      <vt:lpstr>QoE Modelling</vt:lpstr>
      <vt:lpstr>QoE Modelling</vt:lpstr>
      <vt:lpstr>Utility Definitions</vt:lpstr>
      <vt:lpstr>PowerPoint Presentation</vt:lpstr>
      <vt:lpstr>Auction of NOMA Relay</vt:lpstr>
      <vt:lpstr>Second Price Auction is stable (No regrets) </vt:lpstr>
      <vt:lpstr>Computation of Bid – First Price Auction</vt:lpstr>
      <vt:lpstr>Computation of Bid – Second Bid Auction</vt:lpstr>
      <vt:lpstr>VCG Auction</vt:lpstr>
      <vt:lpstr>Simulations- Utility gain of user</vt:lpstr>
      <vt:lpstr>Simulations- Utility gain of end user</vt:lpstr>
      <vt:lpstr>Simulations- Quality of Experience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Wei Wang</cp:lastModifiedBy>
  <cp:revision>2063</cp:revision>
  <cp:lastPrinted>1601-01-01T00:00:00Z</cp:lastPrinted>
  <dcterms:created xsi:type="dcterms:W3CDTF">1601-01-01T00:00:00Z</dcterms:created>
  <dcterms:modified xsi:type="dcterms:W3CDTF">2023-05-10T20:54:32Z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